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0"/>
  </p:notesMasterIdLst>
  <p:handoutMasterIdLst>
    <p:handoutMasterId r:id="rId31"/>
  </p:handoutMasterIdLst>
  <p:sldIdLst>
    <p:sldId id="399" r:id="rId2"/>
    <p:sldId id="412" r:id="rId3"/>
    <p:sldId id="423" r:id="rId4"/>
    <p:sldId id="414" r:id="rId5"/>
    <p:sldId id="429" r:id="rId6"/>
    <p:sldId id="393" r:id="rId7"/>
    <p:sldId id="394" r:id="rId8"/>
    <p:sldId id="395" r:id="rId9"/>
    <p:sldId id="396" r:id="rId10"/>
    <p:sldId id="397" r:id="rId11"/>
    <p:sldId id="430" r:id="rId12"/>
    <p:sldId id="307" r:id="rId13"/>
    <p:sldId id="371" r:id="rId14"/>
    <p:sldId id="323" r:id="rId15"/>
    <p:sldId id="369" r:id="rId16"/>
    <p:sldId id="370" r:id="rId17"/>
    <p:sldId id="312" r:id="rId18"/>
    <p:sldId id="313" r:id="rId19"/>
    <p:sldId id="314" r:id="rId20"/>
    <p:sldId id="315" r:id="rId21"/>
    <p:sldId id="316" r:id="rId22"/>
    <p:sldId id="317" r:id="rId23"/>
    <p:sldId id="318" r:id="rId24"/>
    <p:sldId id="319" r:id="rId25"/>
    <p:sldId id="328" r:id="rId26"/>
    <p:sldId id="329" r:id="rId27"/>
    <p:sldId id="330" r:id="rId28"/>
    <p:sldId id="404" r:id="rId29"/>
  </p:sldIdLst>
  <p:sldSz cx="9144000" cy="6858000" type="screen4x3"/>
  <p:notesSz cx="6797675" cy="9928225"/>
  <p:defaultTextStyle>
    <a:defPPr>
      <a:defRPr lang="pt-BR"/>
    </a:defPPr>
    <a:lvl1pPr algn="l" rtl="0" fontAlgn="base">
      <a:spcBef>
        <a:spcPct val="0"/>
      </a:spcBef>
      <a:spcAft>
        <a:spcPct val="0"/>
      </a:spcAft>
      <a:defRPr sz="1600" kern="1200" baseline="30000">
        <a:solidFill>
          <a:schemeClr val="tx1"/>
        </a:solidFill>
        <a:latin typeface="Arial" charset="0"/>
        <a:ea typeface="+mn-ea"/>
        <a:cs typeface="Arial" charset="0"/>
      </a:defRPr>
    </a:lvl1pPr>
    <a:lvl2pPr marL="457200" algn="l" rtl="0" fontAlgn="base">
      <a:spcBef>
        <a:spcPct val="0"/>
      </a:spcBef>
      <a:spcAft>
        <a:spcPct val="0"/>
      </a:spcAft>
      <a:defRPr sz="1600" kern="1200" baseline="30000">
        <a:solidFill>
          <a:schemeClr val="tx1"/>
        </a:solidFill>
        <a:latin typeface="Arial" charset="0"/>
        <a:ea typeface="+mn-ea"/>
        <a:cs typeface="Arial" charset="0"/>
      </a:defRPr>
    </a:lvl2pPr>
    <a:lvl3pPr marL="914400" algn="l" rtl="0" fontAlgn="base">
      <a:spcBef>
        <a:spcPct val="0"/>
      </a:spcBef>
      <a:spcAft>
        <a:spcPct val="0"/>
      </a:spcAft>
      <a:defRPr sz="1600" kern="1200" baseline="30000">
        <a:solidFill>
          <a:schemeClr val="tx1"/>
        </a:solidFill>
        <a:latin typeface="Arial" charset="0"/>
        <a:ea typeface="+mn-ea"/>
        <a:cs typeface="Arial" charset="0"/>
      </a:defRPr>
    </a:lvl3pPr>
    <a:lvl4pPr marL="1371600" algn="l" rtl="0" fontAlgn="base">
      <a:spcBef>
        <a:spcPct val="0"/>
      </a:spcBef>
      <a:spcAft>
        <a:spcPct val="0"/>
      </a:spcAft>
      <a:defRPr sz="1600" kern="1200" baseline="30000">
        <a:solidFill>
          <a:schemeClr val="tx1"/>
        </a:solidFill>
        <a:latin typeface="Arial" charset="0"/>
        <a:ea typeface="+mn-ea"/>
        <a:cs typeface="Arial" charset="0"/>
      </a:defRPr>
    </a:lvl4pPr>
    <a:lvl5pPr marL="1828800" algn="l" rtl="0" fontAlgn="base">
      <a:spcBef>
        <a:spcPct val="0"/>
      </a:spcBef>
      <a:spcAft>
        <a:spcPct val="0"/>
      </a:spcAft>
      <a:defRPr sz="1600" kern="1200" baseline="30000">
        <a:solidFill>
          <a:schemeClr val="tx1"/>
        </a:solidFill>
        <a:latin typeface="Arial" charset="0"/>
        <a:ea typeface="+mn-ea"/>
        <a:cs typeface="Arial" charset="0"/>
      </a:defRPr>
    </a:lvl5pPr>
    <a:lvl6pPr marL="2286000" algn="l" defTabSz="914400" rtl="0" eaLnBrk="1" latinLnBrk="0" hangingPunct="1">
      <a:defRPr sz="1600" kern="1200" baseline="30000">
        <a:solidFill>
          <a:schemeClr val="tx1"/>
        </a:solidFill>
        <a:latin typeface="Arial" charset="0"/>
        <a:ea typeface="+mn-ea"/>
        <a:cs typeface="Arial" charset="0"/>
      </a:defRPr>
    </a:lvl6pPr>
    <a:lvl7pPr marL="2743200" algn="l" defTabSz="914400" rtl="0" eaLnBrk="1" latinLnBrk="0" hangingPunct="1">
      <a:defRPr sz="1600" kern="1200" baseline="30000">
        <a:solidFill>
          <a:schemeClr val="tx1"/>
        </a:solidFill>
        <a:latin typeface="Arial" charset="0"/>
        <a:ea typeface="+mn-ea"/>
        <a:cs typeface="Arial" charset="0"/>
      </a:defRPr>
    </a:lvl7pPr>
    <a:lvl8pPr marL="3200400" algn="l" defTabSz="914400" rtl="0" eaLnBrk="1" latinLnBrk="0" hangingPunct="1">
      <a:defRPr sz="1600" kern="1200" baseline="30000">
        <a:solidFill>
          <a:schemeClr val="tx1"/>
        </a:solidFill>
        <a:latin typeface="Arial" charset="0"/>
        <a:ea typeface="+mn-ea"/>
        <a:cs typeface="Arial" charset="0"/>
      </a:defRPr>
    </a:lvl8pPr>
    <a:lvl9pPr marL="3657600" algn="l" defTabSz="914400" rtl="0" eaLnBrk="1" latinLnBrk="0" hangingPunct="1">
      <a:defRPr sz="1600" kern="1200" baseline="300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a:srgbClr val="006699"/>
    <a:srgbClr val="CC9900"/>
    <a:srgbClr val="AC0000"/>
    <a:srgbClr val="7A88CC"/>
    <a:srgbClr val="9933FF"/>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Estilo Médio 4 - Ênfas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Estilo Claro 3 - Ênfas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Estilo Médio 3 - Ênfase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Estilo Médio 3 - Ênfas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Estilo Médio 3 - Ênfas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Estilo Médio 3 - Ênfas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DBED569-4797-4DF1-A0F4-6AAB3CD982D8}" styleName="Estilo Claro 3 - Ênfas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D083AE6-46FA-4A59-8FB0-9F97EB10719F}" styleName="Estilo Claro 3 - Ênfas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FD0F851-EC5A-4D38-B0AD-8093EC10F338}" styleName="Estilo Claro 1 - Ênfas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Estilo com Tema 2 - Ênfase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Estilo Escuro 1 - Ênfas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1822" autoAdjust="0"/>
    <p:restoredTop sz="99710" autoAdjust="0"/>
  </p:normalViewPr>
  <p:slideViewPr>
    <p:cSldViewPr>
      <p:cViewPr>
        <p:scale>
          <a:sx n="66" d="100"/>
          <a:sy n="66" d="100"/>
        </p:scale>
        <p:origin x="-2934" y="-1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200" baseline="0"/>
            </a:lvl1pPr>
          </a:lstStyle>
          <a:p>
            <a:pPr>
              <a:defRPr/>
            </a:pPr>
            <a:endParaRPr lang="pt-BR"/>
          </a:p>
        </p:txBody>
      </p:sp>
      <p:sp>
        <p:nvSpPr>
          <p:cNvPr id="76803" name="Rectangle 3"/>
          <p:cNvSpPr>
            <a:spLocks noGrp="1" noChangeArrowheads="1"/>
          </p:cNvSpPr>
          <p:nvPr>
            <p:ph type="dt" sz="quarter" idx="1"/>
          </p:nvPr>
        </p:nvSpPr>
        <p:spPr bwMode="auto">
          <a:xfrm>
            <a:off x="3849688"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aseline="0"/>
            </a:lvl1pPr>
          </a:lstStyle>
          <a:p>
            <a:pPr>
              <a:defRPr/>
            </a:pPr>
            <a:endParaRPr lang="pt-BR"/>
          </a:p>
        </p:txBody>
      </p:sp>
      <p:sp>
        <p:nvSpPr>
          <p:cNvPr id="76804" name="Rectangle 4"/>
          <p:cNvSpPr>
            <a:spLocks noGrp="1" noChangeArrowheads="1"/>
          </p:cNvSpPr>
          <p:nvPr>
            <p:ph type="ftr" sz="quarter" idx="2"/>
          </p:nvPr>
        </p:nvSpPr>
        <p:spPr bwMode="auto">
          <a:xfrm>
            <a:off x="0"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200" baseline="0"/>
            </a:lvl1pPr>
          </a:lstStyle>
          <a:p>
            <a:pPr>
              <a:defRPr/>
            </a:pPr>
            <a:endParaRPr lang="pt-BR"/>
          </a:p>
        </p:txBody>
      </p:sp>
      <p:sp>
        <p:nvSpPr>
          <p:cNvPr id="76805" name="Rectangle 5"/>
          <p:cNvSpPr>
            <a:spLocks noGrp="1" noChangeArrowheads="1"/>
          </p:cNvSpPr>
          <p:nvPr>
            <p:ph type="sldNum" sz="quarter" idx="3"/>
          </p:nvPr>
        </p:nvSpPr>
        <p:spPr bwMode="auto">
          <a:xfrm>
            <a:off x="3849688"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aseline="0"/>
            </a:lvl1pPr>
          </a:lstStyle>
          <a:p>
            <a:pPr>
              <a:defRPr/>
            </a:pPr>
            <a:fld id="{230ABE34-6548-48A6-AD39-D7E3DD9E9CA6}" type="slidenum">
              <a:rPr lang="pt-BR"/>
              <a:pPr>
                <a:defRPr/>
              </a:pPr>
              <a:t>‹nº›</a:t>
            </a:fld>
            <a:endParaRPr lang="pt-BR"/>
          </a:p>
        </p:txBody>
      </p:sp>
    </p:spTree>
    <p:extLst>
      <p:ext uri="{BB962C8B-B14F-4D97-AF65-F5344CB8AC3E}">
        <p14:creationId xmlns:p14="http://schemas.microsoft.com/office/powerpoint/2010/main" val="3833004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pt-BR"/>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7BCCDE8F-CAF9-4245-86FF-FA0A897BF5CA}" type="datetimeFigureOut">
              <a:rPr lang="pt-BR"/>
              <a:pPr>
                <a:defRPr/>
              </a:pPr>
              <a:t>23/10/2013</a:t>
            </a:fld>
            <a:endParaRPr lang="pt-BR"/>
          </a:p>
        </p:txBody>
      </p:sp>
      <p:sp>
        <p:nvSpPr>
          <p:cNvPr id="4" name="Slide Image Placeholder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pt-BR" noProof="0"/>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pPr>
              <a:defRPr/>
            </a:pPr>
            <a:endParaRPr lang="pt-BR"/>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pPr>
              <a:defRPr/>
            </a:pPr>
            <a:fld id="{B3F56C62-4820-4C99-8C25-32BB39CEA7B5}" type="slidenum">
              <a:rPr lang="pt-BR"/>
              <a:pPr>
                <a:defRPr/>
              </a:pPr>
              <a:t>‹nº›</a:t>
            </a:fld>
            <a:endParaRPr lang="pt-BR"/>
          </a:p>
        </p:txBody>
      </p:sp>
    </p:spTree>
    <p:extLst>
      <p:ext uri="{BB962C8B-B14F-4D97-AF65-F5344CB8AC3E}">
        <p14:creationId xmlns:p14="http://schemas.microsoft.com/office/powerpoint/2010/main" val="19685288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ço Reservado para Imagem de Slide 1"/>
          <p:cNvSpPr>
            <a:spLocks noGrp="1" noRot="1" noChangeAspect="1"/>
          </p:cNvSpPr>
          <p:nvPr>
            <p:ph type="sldImg"/>
          </p:nvPr>
        </p:nvSpPr>
        <p:spPr bwMode="auto">
          <a:noFill/>
          <a:ln>
            <a:solidFill>
              <a:srgbClr val="000000"/>
            </a:solidFill>
            <a:miter lim="800000"/>
            <a:headEnd/>
            <a:tailEnd/>
          </a:ln>
        </p:spPr>
      </p:sp>
      <p:sp>
        <p:nvSpPr>
          <p:cNvPr id="19458"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19459"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4A1814-78BD-41E2-AE68-08AD20E8BFA3}" type="slidenum">
              <a:rPr lang="pt-BR" smtClean="0"/>
              <a:pPr/>
              <a:t>1</a:t>
            </a:fld>
            <a:endParaRPr lang="pt-B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ço Reservado para Imagem de Slide 1"/>
          <p:cNvSpPr>
            <a:spLocks noGrp="1" noRot="1" noChangeAspect="1"/>
          </p:cNvSpPr>
          <p:nvPr>
            <p:ph type="sldImg"/>
          </p:nvPr>
        </p:nvSpPr>
        <p:spPr bwMode="auto">
          <a:noFill/>
          <a:ln>
            <a:solidFill>
              <a:srgbClr val="000000"/>
            </a:solidFill>
            <a:miter lim="800000"/>
            <a:headEnd/>
            <a:tailEnd/>
          </a:ln>
        </p:spPr>
      </p:sp>
      <p:sp>
        <p:nvSpPr>
          <p:cNvPr id="44034"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44035"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8DA581-9A38-4170-A9EA-30AE16F09662}" type="slidenum">
              <a:rPr lang="pt-BR" smtClean="0"/>
              <a:pPr/>
              <a:t>14</a:t>
            </a:fld>
            <a:endParaRPr lang="pt-B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ço Reservado para Imagem de Slide 1"/>
          <p:cNvSpPr>
            <a:spLocks noGrp="1" noRot="1" noChangeAspect="1"/>
          </p:cNvSpPr>
          <p:nvPr>
            <p:ph type="sldImg"/>
          </p:nvPr>
        </p:nvSpPr>
        <p:spPr bwMode="auto">
          <a:noFill/>
          <a:ln>
            <a:solidFill>
              <a:srgbClr val="000000"/>
            </a:solidFill>
            <a:miter lim="800000"/>
            <a:headEnd/>
            <a:tailEnd/>
          </a:ln>
        </p:spPr>
      </p:sp>
      <p:sp>
        <p:nvSpPr>
          <p:cNvPr id="46082"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46083"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5CD737-7C92-4D07-91AC-9C454CAA0CCA}" type="slidenum">
              <a:rPr lang="pt-BR" smtClean="0"/>
              <a:pPr/>
              <a:t>15</a:t>
            </a:fld>
            <a:endParaRPr lang="pt-B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Espaço Reservado para Imagem de Slide 1"/>
          <p:cNvSpPr>
            <a:spLocks noGrp="1" noRot="1" noChangeAspect="1"/>
          </p:cNvSpPr>
          <p:nvPr>
            <p:ph type="sldImg"/>
          </p:nvPr>
        </p:nvSpPr>
        <p:spPr bwMode="auto">
          <a:noFill/>
          <a:ln>
            <a:solidFill>
              <a:srgbClr val="000000"/>
            </a:solidFill>
            <a:miter lim="800000"/>
            <a:headEnd/>
            <a:tailEnd/>
          </a:ln>
        </p:spPr>
      </p:sp>
      <p:sp>
        <p:nvSpPr>
          <p:cNvPr id="48130"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48131"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CB0916-5E92-4681-BFDC-0E76D1E83B2E}" type="slidenum">
              <a:rPr lang="pt-BR" smtClean="0"/>
              <a:pPr/>
              <a:t>16</a:t>
            </a:fld>
            <a:endParaRPr lang="pt-B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ço Reservado para Imagem de Slide 1"/>
          <p:cNvSpPr>
            <a:spLocks noGrp="1" noRot="1" noChangeAspect="1"/>
          </p:cNvSpPr>
          <p:nvPr>
            <p:ph type="sldImg"/>
          </p:nvPr>
        </p:nvSpPr>
        <p:spPr bwMode="auto">
          <a:noFill/>
          <a:ln>
            <a:solidFill>
              <a:srgbClr val="000000"/>
            </a:solidFill>
            <a:miter lim="800000"/>
            <a:headEnd/>
            <a:tailEnd/>
          </a:ln>
        </p:spPr>
      </p:sp>
      <p:sp>
        <p:nvSpPr>
          <p:cNvPr id="50178"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50179"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489D43-E757-4205-B84F-3C22990966C5}" type="slidenum">
              <a:rPr lang="pt-BR" smtClean="0"/>
              <a:pPr/>
              <a:t>17</a:t>
            </a:fld>
            <a:endParaRPr lang="pt-B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Espaço Reservado para Imagem de Slide 1"/>
          <p:cNvSpPr>
            <a:spLocks noGrp="1" noRot="1" noChangeAspect="1"/>
          </p:cNvSpPr>
          <p:nvPr>
            <p:ph type="sldImg"/>
          </p:nvPr>
        </p:nvSpPr>
        <p:spPr bwMode="auto">
          <a:noFill/>
          <a:ln>
            <a:solidFill>
              <a:srgbClr val="000000"/>
            </a:solidFill>
            <a:miter lim="800000"/>
            <a:headEnd/>
            <a:tailEnd/>
          </a:ln>
        </p:spPr>
      </p:sp>
      <p:sp>
        <p:nvSpPr>
          <p:cNvPr id="52226"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52227"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5FD04B-6BE7-45CB-9494-D7CA5C93BB92}" type="slidenum">
              <a:rPr lang="pt-BR" smtClean="0"/>
              <a:pPr/>
              <a:t>18</a:t>
            </a:fld>
            <a:endParaRPr lang="pt-B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ço Reservado para Imagem de Slide 1"/>
          <p:cNvSpPr>
            <a:spLocks noGrp="1" noRot="1" noChangeAspect="1"/>
          </p:cNvSpPr>
          <p:nvPr>
            <p:ph type="sldImg"/>
          </p:nvPr>
        </p:nvSpPr>
        <p:spPr bwMode="auto">
          <a:noFill/>
          <a:ln>
            <a:solidFill>
              <a:srgbClr val="000000"/>
            </a:solidFill>
            <a:miter lim="800000"/>
            <a:headEnd/>
            <a:tailEnd/>
          </a:ln>
        </p:spPr>
      </p:sp>
      <p:sp>
        <p:nvSpPr>
          <p:cNvPr id="54274"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54275"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26B0BB-D37B-453A-A80E-09A4B609C48D}" type="slidenum">
              <a:rPr lang="pt-BR" smtClean="0"/>
              <a:pPr/>
              <a:t>19</a:t>
            </a:fld>
            <a:endParaRPr lang="pt-B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ço Reservado para Imagem de Slide 1"/>
          <p:cNvSpPr>
            <a:spLocks noGrp="1" noRot="1" noChangeAspect="1"/>
          </p:cNvSpPr>
          <p:nvPr>
            <p:ph type="sldImg"/>
          </p:nvPr>
        </p:nvSpPr>
        <p:spPr bwMode="auto">
          <a:noFill/>
          <a:ln>
            <a:solidFill>
              <a:srgbClr val="000000"/>
            </a:solidFill>
            <a:miter lim="800000"/>
            <a:headEnd/>
            <a:tailEnd/>
          </a:ln>
        </p:spPr>
      </p:sp>
      <p:sp>
        <p:nvSpPr>
          <p:cNvPr id="56322"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56323"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ED4A8C-49A4-42CD-9F83-41AEF9D6CAD4}" type="slidenum">
              <a:rPr lang="pt-BR" smtClean="0"/>
              <a:pPr/>
              <a:t>20</a:t>
            </a:fld>
            <a:endParaRPr lang="pt-B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ço Reservado para Imagem de Slide 1"/>
          <p:cNvSpPr>
            <a:spLocks noGrp="1" noRot="1" noChangeAspect="1"/>
          </p:cNvSpPr>
          <p:nvPr>
            <p:ph type="sldImg"/>
          </p:nvPr>
        </p:nvSpPr>
        <p:spPr bwMode="auto">
          <a:noFill/>
          <a:ln>
            <a:solidFill>
              <a:srgbClr val="000000"/>
            </a:solidFill>
            <a:miter lim="800000"/>
            <a:headEnd/>
            <a:tailEnd/>
          </a:ln>
        </p:spPr>
      </p:sp>
      <p:sp>
        <p:nvSpPr>
          <p:cNvPr id="58370"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58371"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0D625A-8DBC-4124-A691-F1BB7306C26E}" type="slidenum">
              <a:rPr lang="pt-BR" smtClean="0"/>
              <a:pPr/>
              <a:t>21</a:t>
            </a:fld>
            <a:endParaRPr lang="pt-B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ço Reservado para Imagem de Slide 1"/>
          <p:cNvSpPr>
            <a:spLocks noGrp="1" noRot="1" noChangeAspect="1"/>
          </p:cNvSpPr>
          <p:nvPr>
            <p:ph type="sldImg"/>
          </p:nvPr>
        </p:nvSpPr>
        <p:spPr bwMode="auto">
          <a:noFill/>
          <a:ln>
            <a:solidFill>
              <a:srgbClr val="000000"/>
            </a:solidFill>
            <a:miter lim="800000"/>
            <a:headEnd/>
            <a:tailEnd/>
          </a:ln>
        </p:spPr>
      </p:sp>
      <p:sp>
        <p:nvSpPr>
          <p:cNvPr id="60418"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60419"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0232C4-F947-41EA-ACF3-A21DA772F54E}" type="slidenum">
              <a:rPr lang="pt-BR" smtClean="0"/>
              <a:pPr/>
              <a:t>22</a:t>
            </a:fld>
            <a:endParaRPr lang="pt-B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Espaço Reservado para Imagem de Slide 1"/>
          <p:cNvSpPr>
            <a:spLocks noGrp="1" noRot="1" noChangeAspect="1"/>
          </p:cNvSpPr>
          <p:nvPr>
            <p:ph type="sldImg"/>
          </p:nvPr>
        </p:nvSpPr>
        <p:spPr bwMode="auto">
          <a:noFill/>
          <a:ln>
            <a:solidFill>
              <a:srgbClr val="000000"/>
            </a:solidFill>
            <a:miter lim="800000"/>
            <a:headEnd/>
            <a:tailEnd/>
          </a:ln>
        </p:spPr>
      </p:sp>
      <p:sp>
        <p:nvSpPr>
          <p:cNvPr id="62466"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62467"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1506EF-FB2E-40F7-9203-19D483A3D19B}" type="slidenum">
              <a:rPr lang="pt-BR" smtClean="0"/>
              <a:pPr/>
              <a:t>23</a:t>
            </a:fld>
            <a:endParaRPr lang="pt-B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ço Reservado para Imagem de Slide 1"/>
          <p:cNvSpPr>
            <a:spLocks noGrp="1" noRot="1" noChangeAspect="1"/>
          </p:cNvSpPr>
          <p:nvPr>
            <p:ph type="sldImg"/>
          </p:nvPr>
        </p:nvSpPr>
        <p:spPr bwMode="auto">
          <a:noFill/>
          <a:ln>
            <a:solidFill>
              <a:srgbClr val="000000"/>
            </a:solidFill>
            <a:miter lim="800000"/>
            <a:headEnd/>
            <a:tailEnd/>
          </a:ln>
        </p:spPr>
      </p:sp>
      <p:sp>
        <p:nvSpPr>
          <p:cNvPr id="27650"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27651"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EA1D70-9661-4DC4-BAB4-F332820C2BBF}" type="slidenum">
              <a:rPr lang="pt-BR" smtClean="0"/>
              <a:pPr/>
              <a:t>6</a:t>
            </a:fld>
            <a:endParaRPr lang="pt-B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ço Reservado para Imagem de Slide 1"/>
          <p:cNvSpPr>
            <a:spLocks noGrp="1" noRot="1" noChangeAspect="1"/>
          </p:cNvSpPr>
          <p:nvPr>
            <p:ph type="sldImg"/>
          </p:nvPr>
        </p:nvSpPr>
        <p:spPr bwMode="auto">
          <a:noFill/>
          <a:ln>
            <a:solidFill>
              <a:srgbClr val="000000"/>
            </a:solidFill>
            <a:miter lim="800000"/>
            <a:headEnd/>
            <a:tailEnd/>
          </a:ln>
        </p:spPr>
      </p:sp>
      <p:sp>
        <p:nvSpPr>
          <p:cNvPr id="66562"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66563"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87D7B9-F846-4142-8DB6-6F1EC70C8856}" type="slidenum">
              <a:rPr lang="pt-BR" smtClean="0"/>
              <a:pPr/>
              <a:t>24</a:t>
            </a:fld>
            <a:endParaRPr lang="pt-B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Espaço Reservado para Imagem de Slide 1"/>
          <p:cNvSpPr>
            <a:spLocks noGrp="1" noRot="1" noChangeAspect="1"/>
          </p:cNvSpPr>
          <p:nvPr>
            <p:ph type="sldImg"/>
          </p:nvPr>
        </p:nvSpPr>
        <p:spPr bwMode="auto">
          <a:noFill/>
          <a:ln>
            <a:solidFill>
              <a:srgbClr val="000000"/>
            </a:solidFill>
            <a:miter lim="800000"/>
            <a:headEnd/>
            <a:tailEnd/>
          </a:ln>
        </p:spPr>
      </p:sp>
      <p:sp>
        <p:nvSpPr>
          <p:cNvPr id="92162"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92163"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7B6722-CD1F-4695-A31B-1BA836CF08BB}" type="slidenum">
              <a:rPr lang="pt-BR" smtClean="0"/>
              <a:pPr/>
              <a:t>25</a:t>
            </a:fld>
            <a:endParaRPr lang="pt-B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Espaço Reservado para Imagem de Slide 1"/>
          <p:cNvSpPr>
            <a:spLocks noGrp="1" noRot="1" noChangeAspect="1"/>
          </p:cNvSpPr>
          <p:nvPr>
            <p:ph type="sldImg"/>
          </p:nvPr>
        </p:nvSpPr>
        <p:spPr bwMode="auto">
          <a:noFill/>
          <a:ln>
            <a:solidFill>
              <a:srgbClr val="000000"/>
            </a:solidFill>
            <a:miter lim="800000"/>
            <a:headEnd/>
            <a:tailEnd/>
          </a:ln>
        </p:spPr>
      </p:sp>
      <p:sp>
        <p:nvSpPr>
          <p:cNvPr id="94210"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94211"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A1DC88-ADDD-4DC4-9AF2-89975841ACD9}" type="slidenum">
              <a:rPr lang="pt-BR" smtClean="0"/>
              <a:pPr/>
              <a:t>26</a:t>
            </a:fld>
            <a:endParaRPr lang="pt-B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Espaço Reservado para Imagem de Slide 1"/>
          <p:cNvSpPr>
            <a:spLocks noGrp="1" noRot="1" noChangeAspect="1"/>
          </p:cNvSpPr>
          <p:nvPr>
            <p:ph type="sldImg"/>
          </p:nvPr>
        </p:nvSpPr>
        <p:spPr bwMode="auto">
          <a:noFill/>
          <a:ln>
            <a:solidFill>
              <a:srgbClr val="000000"/>
            </a:solidFill>
            <a:miter lim="800000"/>
            <a:headEnd/>
            <a:tailEnd/>
          </a:ln>
        </p:spPr>
      </p:sp>
      <p:sp>
        <p:nvSpPr>
          <p:cNvPr id="96258"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96259"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6D2A06-7D07-43DB-BE1D-DA50C01E27BA}" type="slidenum">
              <a:rPr lang="pt-BR" smtClean="0"/>
              <a:pPr/>
              <a:t>27</a:t>
            </a:fld>
            <a:endParaRPr lang="pt-B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Espaço Reservado para Imagem de Slide 1"/>
          <p:cNvSpPr>
            <a:spLocks noGrp="1" noRot="1" noChangeAspect="1"/>
          </p:cNvSpPr>
          <p:nvPr>
            <p:ph type="sldImg"/>
          </p:nvPr>
        </p:nvSpPr>
        <p:spPr bwMode="auto">
          <a:noFill/>
          <a:ln>
            <a:solidFill>
              <a:srgbClr val="000000"/>
            </a:solidFill>
            <a:miter lim="800000"/>
            <a:headEnd/>
            <a:tailEnd/>
          </a:ln>
        </p:spPr>
      </p:sp>
      <p:sp>
        <p:nvSpPr>
          <p:cNvPr id="98306"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98307"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814433-E5F3-4106-BEAF-EAF869D92A38}" type="slidenum">
              <a:rPr lang="pt-BR" smtClean="0"/>
              <a:pPr/>
              <a:t>28</a:t>
            </a:fld>
            <a:endParaRPr lang="pt-B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ço Reservado para Imagem de Slide 1"/>
          <p:cNvSpPr>
            <a:spLocks noGrp="1" noRot="1" noChangeAspect="1"/>
          </p:cNvSpPr>
          <p:nvPr>
            <p:ph type="sldImg"/>
          </p:nvPr>
        </p:nvSpPr>
        <p:spPr bwMode="auto">
          <a:noFill/>
          <a:ln>
            <a:solidFill>
              <a:srgbClr val="000000"/>
            </a:solidFill>
            <a:miter lim="800000"/>
            <a:headEnd/>
            <a:tailEnd/>
          </a:ln>
        </p:spPr>
      </p:sp>
      <p:sp>
        <p:nvSpPr>
          <p:cNvPr id="29698"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29699"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3B1BE1-FB97-4BF1-986D-4DEE6409DDCF}" type="slidenum">
              <a:rPr lang="pt-BR" smtClean="0"/>
              <a:pPr/>
              <a:t>7</a:t>
            </a:fld>
            <a:endParaRPr lang="pt-B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ço Reservado para Imagem de Slide 1"/>
          <p:cNvSpPr>
            <a:spLocks noGrp="1" noRot="1" noChangeAspect="1"/>
          </p:cNvSpPr>
          <p:nvPr>
            <p:ph type="sldImg"/>
          </p:nvPr>
        </p:nvSpPr>
        <p:spPr bwMode="auto">
          <a:noFill/>
          <a:ln>
            <a:solidFill>
              <a:srgbClr val="000000"/>
            </a:solidFill>
            <a:miter lim="800000"/>
            <a:headEnd/>
            <a:tailEnd/>
          </a:ln>
        </p:spPr>
      </p:sp>
      <p:sp>
        <p:nvSpPr>
          <p:cNvPr id="31746"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31747"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0BB431-B562-492C-A963-1EAF7F942FE0}" type="slidenum">
              <a:rPr lang="pt-BR" smtClean="0"/>
              <a:pPr/>
              <a:t>8</a:t>
            </a:fld>
            <a:endParaRPr lang="pt-B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Espaço Reservado para Imagem de Slide 1"/>
          <p:cNvSpPr>
            <a:spLocks noGrp="1" noRot="1" noChangeAspect="1"/>
          </p:cNvSpPr>
          <p:nvPr>
            <p:ph type="sldImg"/>
          </p:nvPr>
        </p:nvSpPr>
        <p:spPr bwMode="auto">
          <a:noFill/>
          <a:ln>
            <a:solidFill>
              <a:srgbClr val="000000"/>
            </a:solidFill>
            <a:miter lim="800000"/>
            <a:headEnd/>
            <a:tailEnd/>
          </a:ln>
        </p:spPr>
      </p:sp>
      <p:sp>
        <p:nvSpPr>
          <p:cNvPr id="33794"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33795"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48B685-E64F-497C-9F4C-4199721BDA3E}" type="slidenum">
              <a:rPr lang="pt-BR" smtClean="0"/>
              <a:pPr/>
              <a:t>9</a:t>
            </a:fld>
            <a:endParaRPr lang="pt-B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Espaço Reservado para Imagem de Slide 1"/>
          <p:cNvSpPr>
            <a:spLocks noGrp="1" noRot="1" noChangeAspect="1"/>
          </p:cNvSpPr>
          <p:nvPr>
            <p:ph type="sldImg"/>
          </p:nvPr>
        </p:nvSpPr>
        <p:spPr bwMode="auto">
          <a:noFill/>
          <a:ln>
            <a:solidFill>
              <a:srgbClr val="000000"/>
            </a:solidFill>
            <a:miter lim="800000"/>
            <a:headEnd/>
            <a:tailEnd/>
          </a:ln>
        </p:spPr>
      </p:sp>
      <p:sp>
        <p:nvSpPr>
          <p:cNvPr id="35842"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35843"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632587-A8BF-4BAC-A64C-60D3D13355EB}" type="slidenum">
              <a:rPr lang="pt-BR" smtClean="0"/>
              <a:pPr/>
              <a:t>10</a:t>
            </a:fld>
            <a:endParaRPr lang="pt-B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Espaço Reservado para Imagem de Slide 1"/>
          <p:cNvSpPr>
            <a:spLocks noGrp="1" noRot="1" noChangeAspect="1"/>
          </p:cNvSpPr>
          <p:nvPr>
            <p:ph type="sldImg"/>
          </p:nvPr>
        </p:nvSpPr>
        <p:spPr bwMode="auto">
          <a:noFill/>
          <a:ln>
            <a:solidFill>
              <a:srgbClr val="000000"/>
            </a:solidFill>
            <a:miter lim="800000"/>
            <a:headEnd/>
            <a:tailEnd/>
          </a:ln>
        </p:spPr>
      </p:sp>
      <p:sp>
        <p:nvSpPr>
          <p:cNvPr id="35842"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35843"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632587-A8BF-4BAC-A64C-60D3D13355EB}" type="slidenum">
              <a:rPr lang="pt-BR" smtClean="0"/>
              <a:pPr/>
              <a:t>11</a:t>
            </a:fld>
            <a:endParaRPr lang="pt-B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ço Reservado para Imagem de Slide 1"/>
          <p:cNvSpPr>
            <a:spLocks noGrp="1" noRot="1" noChangeAspect="1"/>
          </p:cNvSpPr>
          <p:nvPr>
            <p:ph type="sldImg"/>
          </p:nvPr>
        </p:nvSpPr>
        <p:spPr bwMode="auto">
          <a:noFill/>
          <a:ln>
            <a:solidFill>
              <a:srgbClr val="000000"/>
            </a:solidFill>
            <a:miter lim="800000"/>
            <a:headEnd/>
            <a:tailEnd/>
          </a:ln>
        </p:spPr>
      </p:sp>
      <p:sp>
        <p:nvSpPr>
          <p:cNvPr id="39938"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39939"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C9D74D-5834-4ECD-912F-A4724053F89B}" type="slidenum">
              <a:rPr lang="pt-BR" smtClean="0"/>
              <a:pPr/>
              <a:t>12</a:t>
            </a:fld>
            <a:endParaRPr lang="pt-B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Espaço Reservado para Imagem de Slide 1"/>
          <p:cNvSpPr>
            <a:spLocks noGrp="1" noRot="1" noChangeAspect="1"/>
          </p:cNvSpPr>
          <p:nvPr>
            <p:ph type="sldImg"/>
          </p:nvPr>
        </p:nvSpPr>
        <p:spPr bwMode="auto">
          <a:noFill/>
          <a:ln>
            <a:solidFill>
              <a:srgbClr val="000000"/>
            </a:solidFill>
            <a:miter lim="800000"/>
            <a:headEnd/>
            <a:tailEnd/>
          </a:ln>
        </p:spPr>
      </p:sp>
      <p:sp>
        <p:nvSpPr>
          <p:cNvPr id="41986"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41987"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99F666-7C99-4A3D-A154-F9DC43697E3B}" type="slidenum">
              <a:rPr lang="pt-BR" smtClean="0"/>
              <a:pPr/>
              <a:t>13</a:t>
            </a:fld>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092BB3A4-24E0-450F-8E1A-AA7BB3DCDBBB}" type="slidenum">
              <a:rPr lang="pt-BR" smtClean="0"/>
              <a:pPr>
                <a:defRPr/>
              </a:pPr>
              <a:t>‹nº›</a:t>
            </a:fld>
            <a:endParaRPr lang="pt-BR"/>
          </a:p>
        </p:txBody>
      </p:sp>
      <p:pic>
        <p:nvPicPr>
          <p:cNvPr id="7" name="Imagem 6" descr="apre.jpg"/>
          <p:cNvPicPr>
            <a:picLocks noChangeAspect="1"/>
          </p:cNvPicPr>
          <p:nvPr userDrawn="1"/>
        </p:nvPicPr>
        <p:blipFill>
          <a:blip r:embed="rId2" cstate="print"/>
          <a:stretch>
            <a:fillRect/>
          </a:stretch>
        </p:blipFill>
        <p:spPr>
          <a:xfrm>
            <a:off x="0" y="0"/>
            <a:ext cx="867857" cy="6858000"/>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A8D8BDD9-1655-4A8A-925B-FBC8DEF7E1BE}" type="slidenum">
              <a:rPr lang="pt-BR" smtClean="0"/>
              <a:pPr>
                <a:defRPr/>
              </a:pPr>
              <a:t>‹nº›</a:t>
            </a:fld>
            <a:endParaRPr lang="pt-B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43A62EE2-87CC-43E3-BD59-D1221F7429F7}" type="slidenum">
              <a:rPr lang="pt-BR" smtClean="0"/>
              <a:pPr>
                <a:defRPr/>
              </a:pPr>
              <a:t>‹nº›</a:t>
            </a:fld>
            <a:endParaRPr lang="pt-B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7643813" cy="1143000"/>
          </a:xfrm>
        </p:spPr>
        <p:txBody>
          <a:bodyPr/>
          <a:lstStyle/>
          <a:p>
            <a:r>
              <a:rPr lang="pt-BR" smtClean="0"/>
              <a:t>Clique para editar o título mestre</a:t>
            </a:r>
            <a:endParaRPr lang="pt-BR"/>
          </a:p>
        </p:txBody>
      </p:sp>
      <p:sp>
        <p:nvSpPr>
          <p:cNvPr id="3" name="Content Placeholder 2"/>
          <p:cNvSpPr>
            <a:spLocks noGrp="1"/>
          </p:cNvSpPr>
          <p:nvPr>
            <p:ph sz="quarter" idx="1"/>
          </p:nvPr>
        </p:nvSpPr>
        <p:spPr>
          <a:xfrm>
            <a:off x="457200" y="1600200"/>
            <a:ext cx="3744913"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Content Placeholder 3"/>
          <p:cNvSpPr>
            <a:spLocks noGrp="1"/>
          </p:cNvSpPr>
          <p:nvPr>
            <p:ph sz="quarter" idx="2"/>
          </p:nvPr>
        </p:nvSpPr>
        <p:spPr>
          <a:xfrm>
            <a:off x="4354513" y="1600200"/>
            <a:ext cx="3746500"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Content Placeholder 4"/>
          <p:cNvSpPr>
            <a:spLocks noGrp="1"/>
          </p:cNvSpPr>
          <p:nvPr>
            <p:ph sz="quarter" idx="3"/>
          </p:nvPr>
        </p:nvSpPr>
        <p:spPr>
          <a:xfrm>
            <a:off x="457200" y="3938588"/>
            <a:ext cx="3744913"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Content Placeholder 5"/>
          <p:cNvSpPr>
            <a:spLocks noGrp="1"/>
          </p:cNvSpPr>
          <p:nvPr>
            <p:ph sz="quarter" idx="4"/>
          </p:nvPr>
        </p:nvSpPr>
        <p:spPr>
          <a:xfrm>
            <a:off x="4354513" y="3938588"/>
            <a:ext cx="3746500"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pt-B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pt-B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48520685-9958-49C3-81A9-38A05B4D4971}" type="slidenum">
              <a:rPr lang="pt-BR"/>
              <a:pPr>
                <a:defRPr/>
              </a:pPr>
              <a:t>‹nº›</a:t>
            </a:fld>
            <a:endParaRPr lang="pt-B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43813" cy="1143000"/>
          </a:xfrm>
        </p:spPr>
        <p:txBody>
          <a:bodyPr/>
          <a:lstStyle/>
          <a:p>
            <a:r>
              <a:rPr lang="pt-BR" smtClean="0"/>
              <a:t>Clique para editar o título mestre</a:t>
            </a:r>
            <a:endParaRPr lang="pt-BR"/>
          </a:p>
        </p:txBody>
      </p:sp>
      <p:sp>
        <p:nvSpPr>
          <p:cNvPr id="3" name="Text Placeholder 2"/>
          <p:cNvSpPr>
            <a:spLocks noGrp="1"/>
          </p:cNvSpPr>
          <p:nvPr>
            <p:ph type="body" sz="half" idx="1"/>
          </p:nvPr>
        </p:nvSpPr>
        <p:spPr>
          <a:xfrm>
            <a:off x="457200" y="1600200"/>
            <a:ext cx="3744913"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Content Placeholder 3"/>
          <p:cNvSpPr>
            <a:spLocks noGrp="1"/>
          </p:cNvSpPr>
          <p:nvPr>
            <p:ph sz="half" idx="2"/>
          </p:nvPr>
        </p:nvSpPr>
        <p:spPr>
          <a:xfrm>
            <a:off x="4354513" y="1600200"/>
            <a:ext cx="3746500"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pt-B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pt-B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FC248FFC-23E1-4A2C-9639-5DD7BB001579}" type="slidenum">
              <a:rPr lang="pt-BR"/>
              <a:pPr>
                <a:defRPr/>
              </a:pPr>
              <a:t>‹nº›</a:t>
            </a:fld>
            <a:endParaRPr lang="pt-B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0E356077-4F1C-439F-B475-1B21287149C2}" type="slidenum">
              <a:rPr lang="pt-BR" smtClean="0"/>
              <a:pPr>
                <a:defRPr/>
              </a:pPr>
              <a:t>‹nº›</a:t>
            </a:fld>
            <a:endParaRPr lang="pt-BR"/>
          </a:p>
        </p:txBody>
      </p:sp>
      <p:pic>
        <p:nvPicPr>
          <p:cNvPr id="7" name="Imagem 6" descr="apre.jpg"/>
          <p:cNvPicPr>
            <a:picLocks noChangeAspect="1"/>
          </p:cNvPicPr>
          <p:nvPr userDrawn="1"/>
        </p:nvPicPr>
        <p:blipFill>
          <a:blip r:embed="rId2" cstate="print"/>
          <a:stretch>
            <a:fillRect/>
          </a:stretch>
        </p:blipFill>
        <p:spPr>
          <a:xfrm>
            <a:off x="0" y="0"/>
            <a:ext cx="867857" cy="6858000"/>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B8A2905A-24BF-4D11-A756-27C293F33221}" type="slidenum">
              <a:rPr lang="pt-BR" smtClean="0"/>
              <a:pPr>
                <a:defRPr/>
              </a:pPr>
              <a:t>‹nº›</a:t>
            </a:fld>
            <a:endParaRPr lang="pt-B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pPr>
              <a:defRPr/>
            </a:pPr>
            <a:endParaRPr lang="pt-BR"/>
          </a:p>
        </p:txBody>
      </p:sp>
      <p:sp>
        <p:nvSpPr>
          <p:cNvPr id="6" name="Espaço Reservado para Rodapé 5"/>
          <p:cNvSpPr>
            <a:spLocks noGrp="1"/>
          </p:cNvSpPr>
          <p:nvPr>
            <p:ph type="ftr" sz="quarter" idx="11"/>
          </p:nvPr>
        </p:nvSpPr>
        <p:spPr/>
        <p:txBody>
          <a:bodyPr/>
          <a:lstStyle/>
          <a:p>
            <a:pPr>
              <a:defRPr/>
            </a:pPr>
            <a:endParaRPr lang="pt-BR"/>
          </a:p>
        </p:txBody>
      </p:sp>
      <p:sp>
        <p:nvSpPr>
          <p:cNvPr id="7" name="Espaço Reservado para Número de Slide 6"/>
          <p:cNvSpPr>
            <a:spLocks noGrp="1"/>
          </p:cNvSpPr>
          <p:nvPr>
            <p:ph type="sldNum" sz="quarter" idx="12"/>
          </p:nvPr>
        </p:nvSpPr>
        <p:spPr/>
        <p:txBody>
          <a:bodyPr/>
          <a:lstStyle/>
          <a:p>
            <a:pPr>
              <a:defRPr/>
            </a:pPr>
            <a:fld id="{4B66A977-60BC-45D1-BB26-CB04288DDD2A}" type="slidenum">
              <a:rPr lang="pt-BR" smtClean="0"/>
              <a:pPr>
                <a:defRPr/>
              </a:pPr>
              <a:t>‹nº›</a:t>
            </a:fld>
            <a:endParaRPr lang="pt-B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pPr>
              <a:defRPr/>
            </a:pPr>
            <a:endParaRPr lang="pt-BR"/>
          </a:p>
        </p:txBody>
      </p:sp>
      <p:sp>
        <p:nvSpPr>
          <p:cNvPr id="3" name="Espaço Reservado para Rodapé 2"/>
          <p:cNvSpPr>
            <a:spLocks noGrp="1"/>
          </p:cNvSpPr>
          <p:nvPr>
            <p:ph type="ftr" sz="quarter" idx="11"/>
          </p:nvPr>
        </p:nvSpPr>
        <p:spPr/>
        <p:txBody>
          <a:bodyPr/>
          <a:lstStyle/>
          <a:p>
            <a:pPr>
              <a:defRPr/>
            </a:pPr>
            <a:endParaRPr lang="pt-BR"/>
          </a:p>
        </p:txBody>
      </p:sp>
      <p:sp>
        <p:nvSpPr>
          <p:cNvPr id="4" name="Espaço Reservado para Número de Slide 3"/>
          <p:cNvSpPr>
            <a:spLocks noGrp="1"/>
          </p:cNvSpPr>
          <p:nvPr>
            <p:ph type="sldNum" sz="quarter" idx="12"/>
          </p:nvPr>
        </p:nvSpPr>
        <p:spPr/>
        <p:txBody>
          <a:bodyPr/>
          <a:lstStyle/>
          <a:p>
            <a:pPr>
              <a:defRPr/>
            </a:pPr>
            <a:fld id="{1C42954B-F0D7-4CBD-9D1A-D5FF93709C09}" type="slidenum">
              <a:rPr lang="pt-BR" smtClean="0"/>
              <a:pPr>
                <a:defRPr/>
              </a:pPr>
              <a:t>‹nº›</a:t>
            </a:fld>
            <a:endParaRPr lang="pt-B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pPr>
              <a:defRPr/>
            </a:pPr>
            <a:endParaRPr lang="pt-BR"/>
          </a:p>
        </p:txBody>
      </p:sp>
      <p:sp>
        <p:nvSpPr>
          <p:cNvPr id="6" name="Espaço Reservado para Rodapé 5"/>
          <p:cNvSpPr>
            <a:spLocks noGrp="1"/>
          </p:cNvSpPr>
          <p:nvPr>
            <p:ph type="ftr" sz="quarter" idx="11"/>
          </p:nvPr>
        </p:nvSpPr>
        <p:spPr/>
        <p:txBody>
          <a:bodyPr/>
          <a:lstStyle/>
          <a:p>
            <a:pPr>
              <a:defRPr/>
            </a:pPr>
            <a:endParaRPr lang="pt-BR"/>
          </a:p>
        </p:txBody>
      </p:sp>
      <p:sp>
        <p:nvSpPr>
          <p:cNvPr id="7" name="Espaço Reservado para Número de Slide 6"/>
          <p:cNvSpPr>
            <a:spLocks noGrp="1"/>
          </p:cNvSpPr>
          <p:nvPr>
            <p:ph type="sldNum" sz="quarter" idx="12"/>
          </p:nvPr>
        </p:nvSpPr>
        <p:spPr/>
        <p:txBody>
          <a:bodyPr/>
          <a:lstStyle/>
          <a:p>
            <a:pPr>
              <a:defRPr/>
            </a:pPr>
            <a:fld id="{1626FAD8-BC3A-480D-B5EA-04D017BB147F}" type="slidenum">
              <a:rPr lang="pt-BR" smtClean="0"/>
              <a:pPr>
                <a:defRPr/>
              </a:pPr>
              <a:t>‹nº›</a:t>
            </a:fld>
            <a:endParaRPr lang="pt-B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pPr>
              <a:defRPr/>
            </a:pPr>
            <a:endParaRPr lang="pt-BR"/>
          </a:p>
        </p:txBody>
      </p:sp>
      <p:sp>
        <p:nvSpPr>
          <p:cNvPr id="6" name="Espaço Reservado para Rodapé 5"/>
          <p:cNvSpPr>
            <a:spLocks noGrp="1"/>
          </p:cNvSpPr>
          <p:nvPr>
            <p:ph type="ftr" sz="quarter" idx="11"/>
          </p:nvPr>
        </p:nvSpPr>
        <p:spPr/>
        <p:txBody>
          <a:bodyPr/>
          <a:lstStyle/>
          <a:p>
            <a:pPr>
              <a:defRPr/>
            </a:pPr>
            <a:endParaRPr lang="pt-BR"/>
          </a:p>
        </p:txBody>
      </p:sp>
      <p:sp>
        <p:nvSpPr>
          <p:cNvPr id="7" name="Espaço Reservado para Número de Slide 6"/>
          <p:cNvSpPr>
            <a:spLocks noGrp="1"/>
          </p:cNvSpPr>
          <p:nvPr>
            <p:ph type="sldNum" sz="quarter" idx="12"/>
          </p:nvPr>
        </p:nvSpPr>
        <p:spPr/>
        <p:txBody>
          <a:bodyPr/>
          <a:lstStyle/>
          <a:p>
            <a:pPr>
              <a:defRPr/>
            </a:pPr>
            <a:fld id="{A0A70B33-4366-483A-9F6B-84C5697CB7AA}" type="slidenum">
              <a:rPr lang="pt-BR" smtClean="0"/>
              <a:pPr>
                <a:defRPr/>
              </a:pPr>
              <a:t>‹nº›</a:t>
            </a:fld>
            <a:endParaRPr lang="pt-B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214AD39-7CDA-41D7-9896-73AC5764423B}" type="slidenum">
              <a:rPr lang="pt-BR" smtClean="0"/>
              <a:pPr>
                <a:defRPr/>
              </a:pPr>
              <a:t>‹nº›</a:t>
            </a:fld>
            <a:endParaRPr lang="pt-BR"/>
          </a:p>
        </p:txBody>
      </p:sp>
      <p:pic>
        <p:nvPicPr>
          <p:cNvPr id="8" name="Imagem 7" descr="apre.jpg"/>
          <p:cNvPicPr>
            <a:picLocks noChangeAspect="1"/>
          </p:cNvPicPr>
          <p:nvPr userDrawn="1"/>
        </p:nvPicPr>
        <p:blipFill>
          <a:blip r:embed="rId15" cstate="print"/>
          <a:stretch>
            <a:fillRect/>
          </a:stretch>
        </p:blipFill>
        <p:spPr>
          <a:xfrm>
            <a:off x="0" y="0"/>
            <a:ext cx="867857" cy="6858000"/>
          </a:xfrm>
          <a:prstGeom prst="rect">
            <a:avLst/>
          </a:prstGeom>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image" Target="../media/image21.jpeg"/><Relationship Id="rId21" Type="http://schemas.openxmlformats.org/officeDocument/2006/relationships/image" Target="../media/image33.jpeg"/><Relationship Id="rId7" Type="http://schemas.openxmlformats.org/officeDocument/2006/relationships/image" Target="../media/image23.jpeg"/><Relationship Id="rId12" Type="http://schemas.openxmlformats.org/officeDocument/2006/relationships/hyperlink" Target="http://www.capes.gov.br/" TargetMode="External"/><Relationship Id="rId17" Type="http://schemas.openxmlformats.org/officeDocument/2006/relationships/image" Target="../media/image29.jpeg"/><Relationship Id="rId2" Type="http://schemas.openxmlformats.org/officeDocument/2006/relationships/notesSlide" Target="../notesSlides/notesSlide10.xml"/><Relationship Id="rId16" Type="http://schemas.openxmlformats.org/officeDocument/2006/relationships/hyperlink" Target="http://www.springerlink.com/" TargetMode="External"/><Relationship Id="rId20" Type="http://schemas.openxmlformats.org/officeDocument/2006/relationships/image" Target="../media/image32.gif"/><Relationship Id="rId1" Type="http://schemas.openxmlformats.org/officeDocument/2006/relationships/slideLayout" Target="../slideLayouts/slideLayout2.xml"/><Relationship Id="rId6" Type="http://schemas.openxmlformats.org/officeDocument/2006/relationships/hyperlink" Target="http://www.sibi.ufrj.br/Projeto/memoria.html" TargetMode="External"/><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hyperlink" Target="http://www.periodicos.capes.gov.br/" TargetMode="External"/><Relationship Id="rId19" Type="http://schemas.openxmlformats.org/officeDocument/2006/relationships/image" Target="../media/image31.gif"/><Relationship Id="rId4" Type="http://schemas.openxmlformats.org/officeDocument/2006/relationships/hyperlink" Target="http://bt2dx8nd7h.cs.serialssolutions.com/" TargetMode="External"/><Relationship Id="rId9" Type="http://schemas.openxmlformats.org/officeDocument/2006/relationships/image" Target="../media/image25.png"/><Relationship Id="rId14" Type="http://schemas.openxmlformats.org/officeDocument/2006/relationships/hyperlink" Target="http://www.springerlink.com/home/main.mp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2.gif"/><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71.jpe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ChangeArrowheads="1"/>
          </p:cNvSpPr>
          <p:nvPr/>
        </p:nvSpPr>
        <p:spPr bwMode="auto">
          <a:xfrm>
            <a:off x="1000100" y="5054600"/>
            <a:ext cx="7772400" cy="1470025"/>
          </a:xfrm>
          <a:prstGeom prst="rect">
            <a:avLst/>
          </a:prstGeom>
          <a:noFill/>
          <a:ln w="9525">
            <a:noFill/>
            <a:miter lim="800000"/>
            <a:headEnd/>
            <a:tailEnd/>
          </a:ln>
        </p:spPr>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pt-BR" sz="28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Federal </a:t>
            </a:r>
            <a:r>
              <a:rPr lang="pt-BR" sz="2800" b="1" cap="all" baseline="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University</a:t>
            </a:r>
            <a:r>
              <a:rPr lang="pt-BR" sz="28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 </a:t>
            </a:r>
            <a:r>
              <a:rPr lang="pt-BR" sz="2800" b="1" cap="all" baseline="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of</a:t>
            </a:r>
            <a:r>
              <a:rPr lang="pt-BR" sz="28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 Rio de Janeiro</a:t>
            </a:r>
            <a:br>
              <a:rPr lang="pt-BR" sz="28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br>
            <a:r>
              <a:rPr lang="pt-BR" sz="20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rPr>
              <a:t>www.ufrj.br</a:t>
            </a:r>
          </a:p>
        </p:txBody>
      </p:sp>
      <p:pic>
        <p:nvPicPr>
          <p:cNvPr id="5" name="Imagem 4" descr="Imagem1.png"/>
          <p:cNvPicPr>
            <a:picLocks noChangeAspect="1"/>
          </p:cNvPicPr>
          <p:nvPr/>
        </p:nvPicPr>
        <p:blipFill>
          <a:blip r:embed="rId3" cstate="print"/>
          <a:stretch>
            <a:fillRect/>
          </a:stretch>
        </p:blipFill>
        <p:spPr>
          <a:xfrm>
            <a:off x="2571736" y="785794"/>
            <a:ext cx="4181475" cy="45148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sz="half" idx="1"/>
          </p:nvPr>
        </p:nvSpPr>
        <p:spPr>
          <a:xfrm>
            <a:off x="857224" y="1071546"/>
            <a:ext cx="3786214" cy="4714908"/>
          </a:xfrm>
        </p:spPr>
        <p:txBody>
          <a:bodyPr>
            <a:normAutofit/>
          </a:bodyPr>
          <a:lstStyle/>
          <a:p>
            <a:pPr algn="just" eaLnBrk="1" hangingPunct="1">
              <a:buNone/>
            </a:pPr>
            <a:r>
              <a:rPr lang="en-US" sz="1800" dirty="0" smtClean="0">
                <a:latin typeface="Calibri" pitchFamily="34" charset="0"/>
                <a:ea typeface="Calibri" pitchFamily="34" charset="0"/>
                <a:cs typeface="Calibri" pitchFamily="34" charset="0"/>
              </a:rPr>
              <a:t>      </a:t>
            </a:r>
            <a:r>
              <a:rPr lang="en-US" sz="1700" dirty="0" smtClean="0">
                <a:solidFill>
                  <a:schemeClr val="tx2">
                    <a:lumMod val="75000"/>
                  </a:schemeClr>
                </a:solidFill>
                <a:latin typeface="Candara" pitchFamily="34" charset="0"/>
                <a:ea typeface="Calibri" pitchFamily="34" charset="0"/>
                <a:cs typeface="Calibri" pitchFamily="34" charset="0"/>
              </a:rPr>
              <a:t>The advanced complex of </a:t>
            </a:r>
            <a:r>
              <a:rPr lang="en-US" sz="1700" i="1" dirty="0" err="1" smtClean="0">
                <a:solidFill>
                  <a:schemeClr val="tx2">
                    <a:lumMod val="75000"/>
                  </a:schemeClr>
                </a:solidFill>
                <a:latin typeface="Candara" pitchFamily="34" charset="0"/>
                <a:ea typeface="Calibri" pitchFamily="34" charset="0"/>
                <a:cs typeface="Calibri" pitchFamily="34" charset="0"/>
              </a:rPr>
              <a:t>Xerém</a:t>
            </a:r>
            <a:r>
              <a:rPr lang="en-US" sz="1700" dirty="0" smtClean="0">
                <a:solidFill>
                  <a:schemeClr val="tx2">
                    <a:lumMod val="75000"/>
                  </a:schemeClr>
                </a:solidFill>
                <a:latin typeface="Candara" pitchFamily="34" charset="0"/>
                <a:ea typeface="Calibri" pitchFamily="34" charset="0"/>
                <a:cs typeface="Calibri" pitchFamily="34" charset="0"/>
              </a:rPr>
              <a:t> was established in 2008 and hosts the following courses:  </a:t>
            </a:r>
          </a:p>
          <a:p>
            <a:pPr lvl="1" algn="just"/>
            <a:r>
              <a:rPr lang="en-US" sz="1600" dirty="0" smtClean="0">
                <a:solidFill>
                  <a:schemeClr val="tx2">
                    <a:lumMod val="75000"/>
                  </a:schemeClr>
                </a:solidFill>
                <a:latin typeface="Candara" pitchFamily="34" charset="0"/>
                <a:ea typeface="Calibri" pitchFamily="34" charset="0"/>
                <a:cs typeface="Calibri" pitchFamily="34" charset="0"/>
              </a:rPr>
              <a:t>Biological Sciences</a:t>
            </a:r>
          </a:p>
          <a:p>
            <a:pPr lvl="1" algn="just"/>
            <a:r>
              <a:rPr lang="en-US" sz="1600" dirty="0" smtClean="0">
                <a:solidFill>
                  <a:schemeClr val="tx2">
                    <a:lumMod val="75000"/>
                  </a:schemeClr>
                </a:solidFill>
                <a:latin typeface="Candara" pitchFamily="34" charset="0"/>
                <a:ea typeface="Calibri" pitchFamily="34" charset="0"/>
                <a:cs typeface="Calibri" pitchFamily="34" charset="0"/>
              </a:rPr>
              <a:t>Biotechnology</a:t>
            </a:r>
          </a:p>
          <a:p>
            <a:pPr lvl="1" algn="just"/>
            <a:r>
              <a:rPr lang="en-US" sz="1600" dirty="0" smtClean="0">
                <a:solidFill>
                  <a:schemeClr val="tx2">
                    <a:lumMod val="75000"/>
                  </a:schemeClr>
                </a:solidFill>
                <a:latin typeface="Candara" pitchFamily="34" charset="0"/>
                <a:ea typeface="Calibri" pitchFamily="34" charset="0"/>
                <a:cs typeface="Calibri" pitchFamily="34" charset="0"/>
              </a:rPr>
              <a:t>Biophysics</a:t>
            </a:r>
          </a:p>
          <a:p>
            <a:pPr lvl="1" algn="just"/>
            <a:r>
              <a:rPr lang="en-US" sz="1600" dirty="0" smtClean="0">
                <a:solidFill>
                  <a:schemeClr val="tx2">
                    <a:lumMod val="75000"/>
                  </a:schemeClr>
                </a:solidFill>
                <a:latin typeface="Candara" pitchFamily="34" charset="0"/>
                <a:ea typeface="Calibri" pitchFamily="34" charset="0"/>
                <a:cs typeface="Calibri" pitchFamily="34" charset="0"/>
              </a:rPr>
              <a:t>Nanotechnology.</a:t>
            </a:r>
          </a:p>
          <a:p>
            <a:pPr algn="just" eaLnBrk="1" hangingPunct="1">
              <a:buFont typeface="Arial" charset="0"/>
              <a:buNone/>
            </a:pPr>
            <a:endParaRPr lang="en-US" sz="1900" dirty="0" smtClean="0">
              <a:solidFill>
                <a:schemeClr val="tx2">
                  <a:lumMod val="75000"/>
                </a:schemeClr>
              </a:solidFill>
              <a:latin typeface="Candara" pitchFamily="34" charset="0"/>
              <a:ea typeface="Calibri" pitchFamily="34" charset="0"/>
              <a:cs typeface="Calibri" pitchFamily="34" charset="0"/>
            </a:endParaRPr>
          </a:p>
          <a:p>
            <a:pPr algn="just">
              <a:buNone/>
            </a:pPr>
            <a:r>
              <a:rPr lang="pt-BR" sz="1900" dirty="0" smtClean="0">
                <a:solidFill>
                  <a:schemeClr val="tx2">
                    <a:lumMod val="75000"/>
                  </a:schemeClr>
                </a:solidFill>
                <a:latin typeface="Candara" pitchFamily="34" charset="0"/>
              </a:rPr>
              <a:t>     </a:t>
            </a:r>
          </a:p>
          <a:p>
            <a:pPr algn="just" eaLnBrk="1" hangingPunct="1">
              <a:buFont typeface="Arial" charset="0"/>
              <a:buNone/>
            </a:pPr>
            <a:endParaRPr lang="en-US" sz="1800" dirty="0" smtClean="0">
              <a:latin typeface="Calibri" pitchFamily="34" charset="0"/>
              <a:ea typeface="Calibri" pitchFamily="34" charset="0"/>
              <a:cs typeface="Calibri" pitchFamily="34" charset="0"/>
            </a:endParaRPr>
          </a:p>
          <a:p>
            <a:pPr algn="just" eaLnBrk="1" hangingPunct="1">
              <a:buFontTx/>
              <a:buNone/>
            </a:pPr>
            <a:endParaRPr lang="pt-BR" sz="1800" dirty="0" smtClean="0">
              <a:latin typeface="Calibri" pitchFamily="34" charset="0"/>
              <a:ea typeface="Calibri" pitchFamily="34" charset="0"/>
              <a:cs typeface="Calibri" pitchFamily="34" charset="0"/>
            </a:endParaRPr>
          </a:p>
        </p:txBody>
      </p:sp>
      <p:grpSp>
        <p:nvGrpSpPr>
          <p:cNvPr id="3" name="Grupo 2"/>
          <p:cNvGrpSpPr>
            <a:grpSpLocks/>
          </p:cNvGrpSpPr>
          <p:nvPr/>
        </p:nvGrpSpPr>
        <p:grpSpPr bwMode="auto">
          <a:xfrm>
            <a:off x="5000628" y="1071563"/>
            <a:ext cx="3668713" cy="5594350"/>
            <a:chOff x="5042387" y="620688"/>
            <a:chExt cx="3778085" cy="5860343"/>
          </a:xfrm>
        </p:grpSpPr>
        <p:pic>
          <p:nvPicPr>
            <p:cNvPr id="34820" name="Picture 1"/>
            <p:cNvPicPr>
              <a:picLocks noChangeAspect="1"/>
            </p:cNvPicPr>
            <p:nvPr/>
          </p:nvPicPr>
          <p:blipFill>
            <a:blip r:embed="rId3" cstate="print"/>
            <a:srcRect/>
            <a:stretch>
              <a:fillRect/>
            </a:stretch>
          </p:blipFill>
          <p:spPr bwMode="auto">
            <a:xfrm>
              <a:off x="5055095" y="620688"/>
              <a:ext cx="3765377" cy="5661248"/>
            </a:xfrm>
            <a:prstGeom prst="rect">
              <a:avLst/>
            </a:prstGeom>
            <a:noFill/>
            <a:ln w="9525">
              <a:noFill/>
              <a:miter lim="800000"/>
              <a:headEnd/>
              <a:tailEnd/>
            </a:ln>
          </p:spPr>
        </p:pic>
        <p:sp>
          <p:nvSpPr>
            <p:cNvPr id="9" name="Rectangle 8"/>
            <p:cNvSpPr>
              <a:spLocks noChangeArrowheads="1"/>
            </p:cNvSpPr>
            <p:nvPr/>
          </p:nvSpPr>
          <p:spPr bwMode="auto">
            <a:xfrm>
              <a:off x="5042387" y="6258192"/>
              <a:ext cx="3276193" cy="222839"/>
            </a:xfrm>
            <a:prstGeom prst="rect">
              <a:avLst/>
            </a:prstGeom>
            <a:noFill/>
            <a:ln>
              <a:noFill/>
            </a:ln>
            <a:effectLst/>
            <a:extLst/>
          </p:spPr>
          <p:txBody>
            <a:bodyPr>
              <a:spAutoFit/>
            </a:bodyPr>
            <a:lstStyle/>
            <a:p>
              <a:pPr>
                <a:defRPr/>
              </a:pPr>
              <a:r>
                <a:rPr lang="pt-BR" sz="800" baseline="0" dirty="0" err="1">
                  <a:latin typeface="+mj-lt"/>
                </a:rPr>
                <a:t>Advanced</a:t>
              </a:r>
              <a:r>
                <a:rPr lang="pt-BR" sz="800" baseline="0" dirty="0">
                  <a:latin typeface="+mj-lt"/>
                </a:rPr>
                <a:t> </a:t>
              </a:r>
              <a:r>
                <a:rPr lang="pt-BR" sz="800" baseline="0" dirty="0" err="1">
                  <a:latin typeface="+mj-lt"/>
                </a:rPr>
                <a:t>Complex</a:t>
              </a:r>
              <a:r>
                <a:rPr lang="pt-BR" sz="800" baseline="0" dirty="0">
                  <a:latin typeface="+mj-lt"/>
                </a:rPr>
                <a:t> </a:t>
              </a:r>
              <a:r>
                <a:rPr lang="pt-BR" sz="800" baseline="0" dirty="0" err="1">
                  <a:latin typeface="+mj-lt"/>
                </a:rPr>
                <a:t>of</a:t>
              </a:r>
              <a:r>
                <a:rPr lang="pt-BR" sz="800" baseline="0" dirty="0">
                  <a:latin typeface="+mj-lt"/>
                </a:rPr>
                <a:t> Xerém</a:t>
              </a:r>
            </a:p>
          </p:txBody>
        </p:sp>
      </p:grpSp>
      <p:sp>
        <p:nvSpPr>
          <p:cNvPr id="10" name="Rectangle 17"/>
          <p:cNvSpPr>
            <a:spLocks noChangeArrowheads="1"/>
          </p:cNvSpPr>
          <p:nvPr/>
        </p:nvSpPr>
        <p:spPr bwMode="auto">
          <a:xfrm>
            <a:off x="1071538" y="214290"/>
            <a:ext cx="6143668" cy="490536"/>
          </a:xfrm>
          <a:prstGeom prst="rect">
            <a:avLst/>
          </a:prstGeom>
          <a:noFill/>
          <a:ln w="9525">
            <a:noFill/>
            <a:miter lim="800000"/>
            <a:headEnd/>
            <a:tailEnd/>
          </a:ln>
          <a:effectLst/>
          <a:extLst/>
        </p:spPr>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pt-BR" sz="2800" b="1" cap="all" baseline="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Advanced</a:t>
            </a:r>
            <a:r>
              <a:rPr lang="pt-BR" sz="28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2800" b="1" cap="all" baseline="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Complex</a:t>
            </a:r>
            <a:r>
              <a:rPr lang="pt-BR" sz="28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2800" b="1" cap="all" baseline="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of</a:t>
            </a:r>
            <a:r>
              <a:rPr lang="pt-BR" sz="28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2800" b="1" i="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Xerém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87042"/>
                                        </p:tgtEl>
                                        <p:attrNameLst>
                                          <p:attrName>style.visibility</p:attrName>
                                        </p:attrNameLst>
                                      </p:cBhvr>
                                      <p:to>
                                        <p:strVal val="visible"/>
                                      </p:to>
                                    </p:set>
                                    <p:animEffect transition="in" filter="fade">
                                      <p:cBhvr>
                                        <p:cTn id="12" dur="1000"/>
                                        <p:tgtEl>
                                          <p:spTgt spid="87042"/>
                                        </p:tgtEl>
                                      </p:cBhvr>
                                    </p:animEffect>
                                    <p:anim calcmode="lin" valueType="num">
                                      <p:cBhvr>
                                        <p:cTn id="13" dur="1000" fill="hold"/>
                                        <p:tgtEl>
                                          <p:spTgt spid="87042"/>
                                        </p:tgtEl>
                                        <p:attrNameLst>
                                          <p:attrName>ppt_x</p:attrName>
                                        </p:attrNameLst>
                                      </p:cBhvr>
                                      <p:tavLst>
                                        <p:tav tm="0">
                                          <p:val>
                                            <p:strVal val="#ppt_x"/>
                                          </p:val>
                                        </p:tav>
                                        <p:tav tm="100000">
                                          <p:val>
                                            <p:strVal val="#ppt_x"/>
                                          </p:val>
                                        </p:tav>
                                      </p:tavLst>
                                    </p:anim>
                                    <p:anim calcmode="lin" valueType="num">
                                      <p:cBhvr>
                                        <p:cTn id="14" dur="1000" fill="hold"/>
                                        <p:tgtEl>
                                          <p:spTgt spid="87042"/>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42" presetClass="entr" presetSubtype="0" fill="hold" nodeType="after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anim calcmode="lin" valueType="num">
                                      <p:cBhvr>
                                        <p:cTn id="19" dur="750" fill="hold"/>
                                        <p:tgtEl>
                                          <p:spTgt spid="3"/>
                                        </p:tgtEl>
                                        <p:attrNameLst>
                                          <p:attrName>ppt_x</p:attrName>
                                        </p:attrNameLst>
                                      </p:cBhvr>
                                      <p:tavLst>
                                        <p:tav tm="0">
                                          <p:val>
                                            <p:strVal val="#ppt_x"/>
                                          </p:val>
                                        </p:tav>
                                        <p:tav tm="100000">
                                          <p:val>
                                            <p:strVal val="#ppt_x"/>
                                          </p:val>
                                        </p:tav>
                                      </p:tavLst>
                                    </p:anim>
                                    <p:anim calcmode="lin" valueType="num">
                                      <p:cBhvr>
                                        <p:cTn id="20"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sz="half" idx="1"/>
          </p:nvPr>
        </p:nvSpPr>
        <p:spPr>
          <a:xfrm>
            <a:off x="857223" y="1052736"/>
            <a:ext cx="5154937" cy="5904656"/>
          </a:xfrm>
        </p:spPr>
        <p:txBody>
          <a:bodyPr>
            <a:normAutofit fontScale="92500" lnSpcReduction="10000"/>
          </a:bodyPr>
          <a:lstStyle/>
          <a:p>
            <a:pPr algn="just" eaLnBrk="1" hangingPunct="1">
              <a:buNone/>
            </a:pPr>
            <a:r>
              <a:rPr lang="en-US" sz="2600" dirty="0" smtClean="0">
                <a:solidFill>
                  <a:schemeClr val="tx2">
                    <a:lumMod val="75000"/>
                  </a:schemeClr>
                </a:solidFill>
                <a:latin typeface="Candara" pitchFamily="34" charset="0"/>
                <a:ea typeface="Calibri" pitchFamily="34" charset="0"/>
                <a:cs typeface="Calibri" pitchFamily="34" charset="0"/>
              </a:rPr>
              <a:t>+ 180 </a:t>
            </a:r>
            <a:r>
              <a:rPr lang="en-US" sz="2000" dirty="0" smtClean="0">
                <a:solidFill>
                  <a:schemeClr val="tx2">
                    <a:lumMod val="75000"/>
                  </a:schemeClr>
                </a:solidFill>
                <a:latin typeface="Candara" pitchFamily="34" charset="0"/>
                <a:ea typeface="Calibri" pitchFamily="34" charset="0"/>
                <a:cs typeface="Calibri" pitchFamily="34" charset="0"/>
              </a:rPr>
              <a:t>undergraduate courses</a:t>
            </a:r>
          </a:p>
          <a:p>
            <a:pPr algn="just" eaLnBrk="1" hangingPunct="1">
              <a:buNone/>
            </a:pPr>
            <a:r>
              <a:rPr lang="en-US" sz="2600" dirty="0" smtClean="0">
                <a:solidFill>
                  <a:schemeClr val="tx2">
                    <a:lumMod val="75000"/>
                  </a:schemeClr>
                </a:solidFill>
                <a:latin typeface="Candara" pitchFamily="34" charset="0"/>
                <a:ea typeface="Calibri" pitchFamily="34" charset="0"/>
                <a:cs typeface="Calibri" pitchFamily="34" charset="0"/>
              </a:rPr>
              <a:t>+ 100 </a:t>
            </a:r>
            <a:r>
              <a:rPr lang="en-US" sz="2000" dirty="0" smtClean="0">
                <a:solidFill>
                  <a:schemeClr val="tx2">
                    <a:lumMod val="75000"/>
                  </a:schemeClr>
                </a:solidFill>
                <a:latin typeface="Candara" pitchFamily="34" charset="0"/>
                <a:ea typeface="Calibri" pitchFamily="34" charset="0"/>
                <a:cs typeface="Calibri" pitchFamily="34" charset="0"/>
              </a:rPr>
              <a:t>graduate programs</a:t>
            </a:r>
          </a:p>
          <a:p>
            <a:pPr algn="just" eaLnBrk="1" hangingPunct="1">
              <a:buNone/>
            </a:pPr>
            <a:r>
              <a:rPr lang="en-US" sz="2600" dirty="0" smtClean="0">
                <a:solidFill>
                  <a:schemeClr val="tx2">
                    <a:lumMod val="75000"/>
                  </a:schemeClr>
                </a:solidFill>
                <a:latin typeface="Candara" pitchFamily="34" charset="0"/>
                <a:ea typeface="Calibri" pitchFamily="34" charset="0"/>
                <a:cs typeface="Calibri" pitchFamily="34" charset="0"/>
              </a:rPr>
              <a:t>+ 100 </a:t>
            </a:r>
            <a:r>
              <a:rPr lang="en-US" sz="2000" dirty="0" smtClean="0">
                <a:solidFill>
                  <a:schemeClr val="tx2">
                    <a:lumMod val="75000"/>
                  </a:schemeClr>
                </a:solidFill>
                <a:latin typeface="Candara" pitchFamily="34" charset="0"/>
                <a:ea typeface="Calibri" pitchFamily="34" charset="0"/>
                <a:cs typeface="Calibri" pitchFamily="34" charset="0"/>
              </a:rPr>
              <a:t>extension projects</a:t>
            </a:r>
          </a:p>
          <a:p>
            <a:pPr algn="just" eaLnBrk="1" hangingPunct="1">
              <a:buNone/>
            </a:pPr>
            <a:endParaRPr lang="en-US" sz="2000" dirty="0">
              <a:solidFill>
                <a:schemeClr val="tx2">
                  <a:lumMod val="75000"/>
                </a:schemeClr>
              </a:solidFill>
              <a:latin typeface="Candara" pitchFamily="34" charset="0"/>
              <a:ea typeface="Calibri" pitchFamily="34" charset="0"/>
              <a:cs typeface="Calibri" pitchFamily="34" charset="0"/>
            </a:endParaRPr>
          </a:p>
          <a:p>
            <a:pPr algn="just" eaLnBrk="1" hangingPunct="1">
              <a:buNone/>
            </a:pPr>
            <a:r>
              <a:rPr lang="en-US" sz="2000" dirty="0" smtClean="0">
                <a:solidFill>
                  <a:schemeClr val="tx2">
                    <a:lumMod val="75000"/>
                  </a:schemeClr>
                </a:solidFill>
                <a:latin typeface="Candara" pitchFamily="34" charset="0"/>
                <a:ea typeface="Calibri" pitchFamily="34" charset="0"/>
                <a:cs typeface="Calibri" pitchFamily="34" charset="0"/>
              </a:rPr>
              <a:t>Hosted by the following Centers:</a:t>
            </a:r>
          </a:p>
          <a:p>
            <a:pPr algn="just"/>
            <a:r>
              <a:rPr lang="en-US" dirty="0" smtClean="0">
                <a:solidFill>
                  <a:schemeClr val="tx2">
                    <a:lumMod val="75000"/>
                  </a:schemeClr>
                </a:solidFill>
                <a:latin typeface="Candara" pitchFamily="34" charset="0"/>
                <a:ea typeface="Calibri" pitchFamily="34" charset="0"/>
                <a:cs typeface="Calibri" pitchFamily="34" charset="0"/>
              </a:rPr>
              <a:t>Center of Mathematics and Natural Sciences</a:t>
            </a:r>
          </a:p>
          <a:p>
            <a:pPr algn="just"/>
            <a:r>
              <a:rPr lang="en-US" dirty="0" smtClean="0">
                <a:solidFill>
                  <a:schemeClr val="tx2">
                    <a:lumMod val="75000"/>
                  </a:schemeClr>
                </a:solidFill>
                <a:latin typeface="Candara" pitchFamily="34" charset="0"/>
                <a:ea typeface="Calibri" pitchFamily="34" charset="0"/>
                <a:cs typeface="Calibri" pitchFamily="34" charset="0"/>
              </a:rPr>
              <a:t>Center of Letters and Arts</a:t>
            </a:r>
          </a:p>
          <a:p>
            <a:pPr algn="just"/>
            <a:r>
              <a:rPr lang="en-US" dirty="0" smtClean="0">
                <a:solidFill>
                  <a:schemeClr val="tx2">
                    <a:lumMod val="75000"/>
                  </a:schemeClr>
                </a:solidFill>
                <a:latin typeface="Candara" pitchFamily="34" charset="0"/>
                <a:ea typeface="Calibri" pitchFamily="34" charset="0"/>
                <a:cs typeface="Calibri" pitchFamily="34" charset="0"/>
              </a:rPr>
              <a:t>Center of Philosophy and Human Sciences</a:t>
            </a:r>
          </a:p>
          <a:p>
            <a:pPr algn="just"/>
            <a:r>
              <a:rPr lang="en-US" dirty="0" smtClean="0">
                <a:solidFill>
                  <a:schemeClr val="tx2">
                    <a:lumMod val="75000"/>
                  </a:schemeClr>
                </a:solidFill>
                <a:latin typeface="Candara" pitchFamily="34" charset="0"/>
                <a:ea typeface="Calibri" pitchFamily="34" charset="0"/>
                <a:cs typeface="Calibri" pitchFamily="34" charset="0"/>
              </a:rPr>
              <a:t>Center of Juridical and Economic Sciences</a:t>
            </a:r>
          </a:p>
          <a:p>
            <a:pPr algn="just"/>
            <a:r>
              <a:rPr lang="en-US" dirty="0" smtClean="0">
                <a:solidFill>
                  <a:schemeClr val="tx2">
                    <a:lumMod val="75000"/>
                  </a:schemeClr>
                </a:solidFill>
                <a:latin typeface="Candara" pitchFamily="34" charset="0"/>
                <a:ea typeface="Calibri" pitchFamily="34" charset="0"/>
                <a:cs typeface="Calibri" pitchFamily="34" charset="0"/>
              </a:rPr>
              <a:t>Center of Health Sciences</a:t>
            </a:r>
          </a:p>
          <a:p>
            <a:pPr algn="just"/>
            <a:r>
              <a:rPr lang="en-US" dirty="0" smtClean="0">
                <a:solidFill>
                  <a:schemeClr val="tx2">
                    <a:lumMod val="75000"/>
                  </a:schemeClr>
                </a:solidFill>
                <a:latin typeface="Candara" pitchFamily="34" charset="0"/>
                <a:ea typeface="Calibri" pitchFamily="34" charset="0"/>
                <a:cs typeface="Calibri" pitchFamily="34" charset="0"/>
              </a:rPr>
              <a:t>Center of Technology</a:t>
            </a:r>
          </a:p>
          <a:p>
            <a:pPr algn="just">
              <a:buNone/>
            </a:pPr>
            <a:r>
              <a:rPr lang="pt-BR" sz="1900" dirty="0" smtClean="0">
                <a:solidFill>
                  <a:schemeClr val="tx2">
                    <a:lumMod val="75000"/>
                  </a:schemeClr>
                </a:solidFill>
                <a:latin typeface="Candara" pitchFamily="34" charset="0"/>
              </a:rPr>
              <a:t>     </a:t>
            </a:r>
          </a:p>
          <a:p>
            <a:pPr algn="just" eaLnBrk="1" hangingPunct="1">
              <a:buFont typeface="Arial" charset="0"/>
              <a:buNone/>
            </a:pPr>
            <a:endParaRPr lang="en-US" sz="1800" dirty="0" smtClean="0">
              <a:latin typeface="Calibri" pitchFamily="34" charset="0"/>
              <a:ea typeface="Calibri" pitchFamily="34" charset="0"/>
              <a:cs typeface="Calibri" pitchFamily="34" charset="0"/>
            </a:endParaRPr>
          </a:p>
          <a:p>
            <a:pPr algn="just" eaLnBrk="1" hangingPunct="1">
              <a:buFontTx/>
              <a:buNone/>
            </a:pPr>
            <a:endParaRPr lang="pt-BR" sz="1800" dirty="0" smtClean="0">
              <a:latin typeface="Calibri" pitchFamily="34" charset="0"/>
              <a:ea typeface="Calibri" pitchFamily="34" charset="0"/>
              <a:cs typeface="Calibri" pitchFamily="34" charset="0"/>
            </a:endParaRPr>
          </a:p>
        </p:txBody>
      </p:sp>
      <p:sp>
        <p:nvSpPr>
          <p:cNvPr id="10" name="Rectangle 17"/>
          <p:cNvSpPr>
            <a:spLocks noChangeArrowheads="1"/>
          </p:cNvSpPr>
          <p:nvPr/>
        </p:nvSpPr>
        <p:spPr bwMode="auto">
          <a:xfrm>
            <a:off x="107504" y="214290"/>
            <a:ext cx="6143668" cy="490536"/>
          </a:xfrm>
          <a:prstGeom prst="rect">
            <a:avLst/>
          </a:prstGeom>
          <a:noFill/>
          <a:ln w="9525">
            <a:noFill/>
            <a:miter lim="800000"/>
            <a:headEnd/>
            <a:tailEnd/>
          </a:ln>
          <a:effectLst/>
          <a:extLst/>
        </p:spPr>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indicators</a:t>
            </a:r>
            <a:endParaRPr lang="pt-BR" sz="2800" b="1" i="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0247" y="0"/>
            <a:ext cx="3703753" cy="2781930"/>
          </a:xfrm>
          <a:prstGeom prst="rect">
            <a:avLst/>
          </a:prstGeom>
        </p:spPr>
      </p:pic>
    </p:spTree>
    <p:extLst>
      <p:ext uri="{BB962C8B-B14F-4D97-AF65-F5344CB8AC3E}">
        <p14:creationId xmlns:p14="http://schemas.microsoft.com/office/powerpoint/2010/main" val="1980253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87042"/>
                                        </p:tgtEl>
                                        <p:attrNameLst>
                                          <p:attrName>style.visibility</p:attrName>
                                        </p:attrNameLst>
                                      </p:cBhvr>
                                      <p:to>
                                        <p:strVal val="visible"/>
                                      </p:to>
                                    </p:set>
                                    <p:animEffect transition="in" filter="fade">
                                      <p:cBhvr>
                                        <p:cTn id="12" dur="1000"/>
                                        <p:tgtEl>
                                          <p:spTgt spid="87042"/>
                                        </p:tgtEl>
                                      </p:cBhvr>
                                    </p:animEffect>
                                    <p:anim calcmode="lin" valueType="num">
                                      <p:cBhvr>
                                        <p:cTn id="13" dur="1000" fill="hold"/>
                                        <p:tgtEl>
                                          <p:spTgt spid="87042"/>
                                        </p:tgtEl>
                                        <p:attrNameLst>
                                          <p:attrName>ppt_x</p:attrName>
                                        </p:attrNameLst>
                                      </p:cBhvr>
                                      <p:tavLst>
                                        <p:tav tm="0">
                                          <p:val>
                                            <p:strVal val="#ppt_x"/>
                                          </p:val>
                                        </p:tav>
                                        <p:tav tm="100000">
                                          <p:val>
                                            <p:strVal val="#ppt_x"/>
                                          </p:val>
                                        </p:tav>
                                      </p:tavLst>
                                    </p:anim>
                                    <p:anim calcmode="lin" valueType="num">
                                      <p:cBhvr>
                                        <p:cTn id="14" dur="1000" fill="hold"/>
                                        <p:tgtEl>
                                          <p:spTgt spid="870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3500430" y="214290"/>
            <a:ext cx="3857652" cy="584775"/>
          </a:xfrm>
          <a:prstGeom prst="rect">
            <a:avLst/>
          </a:prstGeom>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pt-BR" sz="3200" b="1" cap="all" baseline="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Indicators</a:t>
            </a:r>
            <a:endParaRPr lang="pt-BR" sz="32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graphicFrame>
        <p:nvGraphicFramePr>
          <p:cNvPr id="11" name="Tabela 10"/>
          <p:cNvGraphicFramePr>
            <a:graphicFrameLocks noGrp="1"/>
          </p:cNvGraphicFramePr>
          <p:nvPr/>
        </p:nvGraphicFramePr>
        <p:xfrm>
          <a:off x="1833586" y="1275398"/>
          <a:ext cx="6096000" cy="2225040"/>
        </p:xfrm>
        <a:graphic>
          <a:graphicData uri="http://schemas.openxmlformats.org/drawingml/2006/table">
            <a:tbl>
              <a:tblPr firstRow="1" bandRow="1">
                <a:tableStyleId>{3B4B98B0-60AC-42C2-AFA5-B58CD77FA1E5}</a:tableStyleId>
              </a:tblPr>
              <a:tblGrid>
                <a:gridCol w="3048000"/>
                <a:gridCol w="3048000"/>
              </a:tblGrid>
              <a:tr h="370840">
                <a:tc gridSpan="2">
                  <a:txBody>
                    <a:bodyPr/>
                    <a:lstStyle/>
                    <a:p>
                      <a:pPr algn="ctr"/>
                      <a:r>
                        <a:rPr lang="pt-BR" sz="1400" dirty="0" err="1" smtClean="0">
                          <a:solidFill>
                            <a:schemeClr val="tx2">
                              <a:lumMod val="75000"/>
                            </a:schemeClr>
                          </a:solidFill>
                        </a:rPr>
                        <a:t>Undergraduate</a:t>
                      </a:r>
                      <a:r>
                        <a:rPr lang="pt-BR" sz="1400" dirty="0" smtClean="0">
                          <a:solidFill>
                            <a:schemeClr val="tx2">
                              <a:lumMod val="75000"/>
                            </a:schemeClr>
                          </a:solidFill>
                        </a:rPr>
                        <a:t> </a:t>
                      </a:r>
                      <a:r>
                        <a:rPr lang="pt-BR" sz="1400" dirty="0" err="1" smtClean="0">
                          <a:solidFill>
                            <a:schemeClr val="tx2">
                              <a:lumMod val="75000"/>
                            </a:schemeClr>
                          </a:solidFill>
                        </a:rPr>
                        <a:t>Studies</a:t>
                      </a:r>
                      <a:endParaRPr lang="pt-BR" sz="1400" b="0" dirty="0">
                        <a:solidFill>
                          <a:schemeClr val="tx2">
                            <a:lumMod val="75000"/>
                          </a:schemeClr>
                        </a:solidFill>
                      </a:endParaRPr>
                    </a:p>
                  </a:txBody>
                  <a:tcPr/>
                </a:tc>
                <a:tc hMerge="1">
                  <a:txBody>
                    <a:bodyPr/>
                    <a:lstStyle/>
                    <a:p>
                      <a:endParaRPr lang="pt-B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u="none" strike="noStrike" cap="none" normalizeH="0" baseline="0" dirty="0" err="1" smtClean="0">
                          <a:ln>
                            <a:noFill/>
                          </a:ln>
                          <a:solidFill>
                            <a:schemeClr val="tx2">
                              <a:lumMod val="75000"/>
                            </a:schemeClr>
                          </a:solidFill>
                          <a:effectLst/>
                        </a:rPr>
                        <a:t>Undergraduate</a:t>
                      </a:r>
                      <a:r>
                        <a:rPr kumimoji="0" lang="pt-BR" sz="1400" u="none" strike="noStrike" cap="none" normalizeH="0" baseline="0" dirty="0" smtClean="0">
                          <a:ln>
                            <a:noFill/>
                          </a:ln>
                          <a:solidFill>
                            <a:schemeClr val="tx2">
                              <a:lumMod val="75000"/>
                            </a:schemeClr>
                          </a:solidFill>
                          <a:effectLst/>
                        </a:rPr>
                        <a:t> </a:t>
                      </a:r>
                      <a:r>
                        <a:rPr kumimoji="0" lang="pt-BR" sz="1400" u="none" strike="noStrike" cap="none" normalizeH="0" baseline="0" dirty="0" err="1" smtClean="0">
                          <a:ln>
                            <a:noFill/>
                          </a:ln>
                          <a:solidFill>
                            <a:schemeClr val="tx2">
                              <a:lumMod val="75000"/>
                            </a:schemeClr>
                          </a:solidFill>
                          <a:effectLst/>
                        </a:rPr>
                        <a:t>Courses</a:t>
                      </a:r>
                      <a:endParaRPr kumimoji="0" lang="pt-BR" sz="1400" u="none" strike="noStrike" cap="none" normalizeH="0" baseline="0" dirty="0" smtClean="0">
                        <a:ln>
                          <a:noFill/>
                        </a:ln>
                        <a:solidFill>
                          <a:schemeClr val="tx2">
                            <a:lumMod val="75000"/>
                          </a:schemeClr>
                        </a:solidFill>
                        <a:effectLst/>
                      </a:endParaRPr>
                    </a:p>
                  </a:txBody>
                  <a:tcPr/>
                </a:tc>
                <a:tc>
                  <a:txBody>
                    <a:bodyPr/>
                    <a:lstStyle/>
                    <a:p>
                      <a:r>
                        <a:rPr lang="pt-BR" sz="1400" dirty="0" smtClean="0">
                          <a:solidFill>
                            <a:schemeClr val="tx2">
                              <a:lumMod val="75000"/>
                            </a:schemeClr>
                          </a:solidFill>
                        </a:rPr>
                        <a:t>181</a:t>
                      </a:r>
                      <a:endParaRPr lang="pt-BR" sz="1400" dirty="0">
                        <a:solidFill>
                          <a:schemeClr val="tx2">
                            <a:lumMod val="75000"/>
                          </a:schemeClr>
                        </a:solidFill>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u="none" strike="noStrike" cap="none" normalizeH="0" baseline="0" dirty="0" err="1" smtClean="0">
                          <a:ln>
                            <a:noFill/>
                          </a:ln>
                          <a:solidFill>
                            <a:schemeClr val="tx2">
                              <a:lumMod val="75000"/>
                            </a:schemeClr>
                          </a:solidFill>
                          <a:effectLst/>
                        </a:rPr>
                        <a:t>Enrolled</a:t>
                      </a:r>
                      <a:r>
                        <a:rPr kumimoji="0" lang="pt-BR" sz="1400" u="none" strike="noStrike" cap="none" normalizeH="0" baseline="0" dirty="0" smtClean="0">
                          <a:ln>
                            <a:noFill/>
                          </a:ln>
                          <a:solidFill>
                            <a:schemeClr val="tx2">
                              <a:lumMod val="75000"/>
                            </a:schemeClr>
                          </a:solidFill>
                          <a:effectLst/>
                        </a:rPr>
                        <a:t> </a:t>
                      </a:r>
                      <a:r>
                        <a:rPr kumimoji="0" lang="pt-BR" sz="1400" u="none" strike="noStrike" cap="none" normalizeH="0" baseline="0" dirty="0" err="1" smtClean="0">
                          <a:ln>
                            <a:noFill/>
                          </a:ln>
                          <a:solidFill>
                            <a:schemeClr val="tx2">
                              <a:lumMod val="75000"/>
                            </a:schemeClr>
                          </a:solidFill>
                          <a:effectLst/>
                        </a:rPr>
                        <a:t>Students</a:t>
                      </a:r>
                      <a:endParaRPr kumimoji="0" lang="pt-BR" sz="1400" u="none" strike="noStrike" cap="none" normalizeH="0" baseline="0" dirty="0" smtClean="0">
                        <a:ln>
                          <a:noFill/>
                        </a:ln>
                        <a:solidFill>
                          <a:schemeClr val="tx2">
                            <a:lumMod val="75000"/>
                          </a:schemeClr>
                        </a:solidFill>
                        <a:effectLst/>
                      </a:endParaRPr>
                    </a:p>
                  </a:txBody>
                  <a:tcPr/>
                </a:tc>
                <a:tc>
                  <a:txBody>
                    <a:bodyPr/>
                    <a:lstStyle/>
                    <a:p>
                      <a:r>
                        <a:rPr lang="pt-BR" sz="1400" dirty="0" smtClean="0">
                          <a:solidFill>
                            <a:schemeClr val="tx2">
                              <a:lumMod val="75000"/>
                            </a:schemeClr>
                          </a:solidFill>
                        </a:rPr>
                        <a:t>51.662</a:t>
                      </a:r>
                      <a:endParaRPr lang="pt-BR" sz="1400" dirty="0">
                        <a:solidFill>
                          <a:schemeClr val="tx2">
                            <a:lumMod val="75000"/>
                          </a:schemeClr>
                        </a:solidFill>
                      </a:endParaRPr>
                    </a:p>
                  </a:txBody>
                  <a:tcPr/>
                </a:tc>
              </a:tr>
              <a:tr h="370840">
                <a:tc>
                  <a:txBody>
                    <a:bodyPr/>
                    <a:lstStyle/>
                    <a:p>
                      <a:r>
                        <a:rPr lang="pt-BR" sz="1400" dirty="0" err="1" smtClean="0">
                          <a:solidFill>
                            <a:schemeClr val="tx2">
                              <a:lumMod val="75000"/>
                            </a:schemeClr>
                          </a:solidFill>
                        </a:rPr>
                        <a:t>Enrolled</a:t>
                      </a:r>
                      <a:r>
                        <a:rPr lang="pt-BR" sz="1400" dirty="0" smtClean="0">
                          <a:solidFill>
                            <a:schemeClr val="tx2">
                              <a:lumMod val="75000"/>
                            </a:schemeClr>
                          </a:solidFill>
                        </a:rPr>
                        <a:t> </a:t>
                      </a:r>
                      <a:r>
                        <a:rPr lang="pt-BR" sz="1400" dirty="0" err="1" smtClean="0">
                          <a:solidFill>
                            <a:schemeClr val="tx2">
                              <a:lumMod val="75000"/>
                            </a:schemeClr>
                          </a:solidFill>
                        </a:rPr>
                        <a:t>Distance</a:t>
                      </a:r>
                      <a:r>
                        <a:rPr lang="pt-BR" sz="1400" dirty="0" smtClean="0">
                          <a:solidFill>
                            <a:schemeClr val="tx2">
                              <a:lumMod val="75000"/>
                            </a:schemeClr>
                          </a:solidFill>
                        </a:rPr>
                        <a:t> </a:t>
                      </a:r>
                      <a:r>
                        <a:rPr lang="pt-BR" sz="1400" dirty="0" err="1" smtClean="0">
                          <a:solidFill>
                            <a:schemeClr val="tx2">
                              <a:lumMod val="75000"/>
                            </a:schemeClr>
                          </a:solidFill>
                        </a:rPr>
                        <a:t>Education</a:t>
                      </a:r>
                      <a:r>
                        <a:rPr lang="pt-BR" sz="1400" dirty="0" smtClean="0">
                          <a:solidFill>
                            <a:schemeClr val="tx2">
                              <a:lumMod val="75000"/>
                            </a:schemeClr>
                          </a:solidFill>
                        </a:rPr>
                        <a:t> </a:t>
                      </a:r>
                      <a:r>
                        <a:rPr lang="pt-BR" sz="1400" dirty="0" err="1" smtClean="0">
                          <a:solidFill>
                            <a:schemeClr val="tx2">
                              <a:lumMod val="75000"/>
                            </a:schemeClr>
                          </a:solidFill>
                        </a:rPr>
                        <a:t>Students</a:t>
                      </a:r>
                      <a:endParaRPr lang="pt-BR" sz="1400" dirty="0">
                        <a:solidFill>
                          <a:schemeClr val="tx2">
                            <a:lumMod val="75000"/>
                          </a:schemeClr>
                        </a:solidFill>
                      </a:endParaRPr>
                    </a:p>
                  </a:txBody>
                  <a:tcPr/>
                </a:tc>
                <a:tc>
                  <a:txBody>
                    <a:bodyPr/>
                    <a:lstStyle/>
                    <a:p>
                      <a:r>
                        <a:rPr lang="pt-BR" sz="1400" dirty="0" smtClean="0">
                          <a:solidFill>
                            <a:schemeClr val="tx2">
                              <a:lumMod val="75000"/>
                            </a:schemeClr>
                          </a:solidFill>
                        </a:rPr>
                        <a:t>6.372</a:t>
                      </a:r>
                      <a:endParaRPr lang="pt-BR" sz="1400" dirty="0">
                        <a:solidFill>
                          <a:schemeClr val="tx2">
                            <a:lumMod val="75000"/>
                          </a:schemeClr>
                        </a:solidFill>
                      </a:endParaRPr>
                    </a:p>
                  </a:txBody>
                  <a:tcPr/>
                </a:tc>
              </a:tr>
              <a:tr h="370840">
                <a:tc>
                  <a:txBody>
                    <a:bodyPr/>
                    <a:lstStyle/>
                    <a:p>
                      <a:r>
                        <a:rPr lang="pt-BR" sz="1400" dirty="0" err="1" smtClean="0">
                          <a:solidFill>
                            <a:schemeClr val="tx2">
                              <a:lumMod val="75000"/>
                            </a:schemeClr>
                          </a:solidFill>
                        </a:rPr>
                        <a:t>Scholarships</a:t>
                      </a:r>
                      <a:endParaRPr lang="pt-BR" sz="1400" dirty="0">
                        <a:solidFill>
                          <a:schemeClr val="tx2">
                            <a:lumMod val="75000"/>
                          </a:schemeClr>
                        </a:solidFill>
                      </a:endParaRPr>
                    </a:p>
                  </a:txBody>
                  <a:tcPr/>
                </a:tc>
                <a:tc>
                  <a:txBody>
                    <a:bodyPr/>
                    <a:lstStyle/>
                    <a:p>
                      <a:r>
                        <a:rPr lang="pt-BR" sz="1400" dirty="0" smtClean="0">
                          <a:solidFill>
                            <a:schemeClr val="tx2">
                              <a:lumMod val="75000"/>
                            </a:schemeClr>
                          </a:solidFill>
                        </a:rPr>
                        <a:t>6.181</a:t>
                      </a:r>
                      <a:endParaRPr lang="pt-BR" sz="1400" dirty="0">
                        <a:solidFill>
                          <a:schemeClr val="tx2">
                            <a:lumMod val="75000"/>
                          </a:schemeClr>
                        </a:solidFill>
                      </a:endParaRPr>
                    </a:p>
                  </a:txBody>
                  <a:tcPr/>
                </a:tc>
              </a:tr>
              <a:tr h="370840">
                <a:tc>
                  <a:txBody>
                    <a:bodyPr/>
                    <a:lstStyle/>
                    <a:p>
                      <a:r>
                        <a:rPr lang="pt-BR" sz="1400" dirty="0" smtClean="0">
                          <a:solidFill>
                            <a:schemeClr val="tx2">
                              <a:lumMod val="75000"/>
                            </a:schemeClr>
                          </a:solidFill>
                        </a:rPr>
                        <a:t>UFRJ vagas</a:t>
                      </a:r>
                      <a:endParaRPr lang="pt-BR" sz="1400" dirty="0">
                        <a:solidFill>
                          <a:schemeClr val="tx2">
                            <a:lumMod val="75000"/>
                          </a:schemeClr>
                        </a:solidFill>
                      </a:endParaRPr>
                    </a:p>
                  </a:txBody>
                  <a:tcPr/>
                </a:tc>
                <a:tc>
                  <a:txBody>
                    <a:bodyPr/>
                    <a:lstStyle/>
                    <a:p>
                      <a:r>
                        <a:rPr lang="pt-BR" sz="1400" dirty="0" smtClean="0">
                          <a:solidFill>
                            <a:schemeClr val="tx2">
                              <a:lumMod val="75000"/>
                            </a:schemeClr>
                          </a:solidFill>
                        </a:rPr>
                        <a:t>9.150</a:t>
                      </a:r>
                      <a:endParaRPr lang="pt-BR" sz="1400" dirty="0">
                        <a:solidFill>
                          <a:schemeClr val="tx2">
                            <a:lumMod val="75000"/>
                          </a:schemeClr>
                        </a:solidFill>
                      </a:endParaRPr>
                    </a:p>
                  </a:txBody>
                  <a:tcPr/>
                </a:tc>
              </a:tr>
            </a:tbl>
          </a:graphicData>
        </a:graphic>
      </p:graphicFrame>
      <p:pic>
        <p:nvPicPr>
          <p:cNvPr id="4" name="Imagem 3" descr="exibir (21).jpg"/>
          <p:cNvPicPr>
            <a:picLocks noChangeAspect="1"/>
          </p:cNvPicPr>
          <p:nvPr/>
        </p:nvPicPr>
        <p:blipFill>
          <a:blip r:embed="rId3" cstate="print"/>
          <a:stretch>
            <a:fillRect/>
          </a:stretch>
        </p:blipFill>
        <p:spPr>
          <a:xfrm>
            <a:off x="5179826" y="4000504"/>
            <a:ext cx="3464140" cy="2307983"/>
          </a:xfrm>
          <a:prstGeom prst="rect">
            <a:avLst/>
          </a:prstGeom>
        </p:spPr>
      </p:pic>
      <p:pic>
        <p:nvPicPr>
          <p:cNvPr id="5" name="Imagem 4" descr="exibir.jpg"/>
          <p:cNvPicPr>
            <a:picLocks noChangeAspect="1"/>
          </p:cNvPicPr>
          <p:nvPr/>
        </p:nvPicPr>
        <p:blipFill>
          <a:blip r:embed="rId4" cstate="print"/>
          <a:stretch>
            <a:fillRect/>
          </a:stretch>
        </p:blipFill>
        <p:spPr>
          <a:xfrm>
            <a:off x="1357290" y="4006219"/>
            <a:ext cx="3429024" cy="22803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3786182" y="142852"/>
            <a:ext cx="2256708" cy="584775"/>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pt-BR" sz="3200" b="1" cap="all" baseline="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Indicators</a:t>
            </a:r>
            <a:endParaRPr lang="pt-BR" sz="32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pic>
        <p:nvPicPr>
          <p:cNvPr id="7" name="Imagem 6" descr="7583.jpg"/>
          <p:cNvPicPr>
            <a:picLocks noChangeAspect="1"/>
          </p:cNvPicPr>
          <p:nvPr/>
        </p:nvPicPr>
        <p:blipFill>
          <a:blip r:embed="rId3" cstate="print"/>
          <a:stretch>
            <a:fillRect/>
          </a:stretch>
        </p:blipFill>
        <p:spPr>
          <a:xfrm>
            <a:off x="6215074" y="4857760"/>
            <a:ext cx="2803777" cy="1864512"/>
          </a:xfrm>
          <a:prstGeom prst="rect">
            <a:avLst/>
          </a:prstGeom>
        </p:spPr>
      </p:pic>
      <p:pic>
        <p:nvPicPr>
          <p:cNvPr id="8" name="Imagem 7" descr="7585.jpg"/>
          <p:cNvPicPr>
            <a:picLocks noChangeAspect="1"/>
          </p:cNvPicPr>
          <p:nvPr/>
        </p:nvPicPr>
        <p:blipFill>
          <a:blip r:embed="rId4" cstate="print"/>
          <a:stretch>
            <a:fillRect/>
          </a:stretch>
        </p:blipFill>
        <p:spPr>
          <a:xfrm>
            <a:off x="6215074" y="857232"/>
            <a:ext cx="2793065" cy="1857388"/>
          </a:xfrm>
          <a:prstGeom prst="rect">
            <a:avLst/>
          </a:prstGeom>
        </p:spPr>
      </p:pic>
      <p:pic>
        <p:nvPicPr>
          <p:cNvPr id="9" name="Imagem 8" descr="CCMN IQ LADETEC 000002 DIG.jpg"/>
          <p:cNvPicPr>
            <a:picLocks noChangeAspect="1"/>
          </p:cNvPicPr>
          <p:nvPr/>
        </p:nvPicPr>
        <p:blipFill>
          <a:blip r:embed="rId5" cstate="print"/>
          <a:stretch>
            <a:fillRect/>
          </a:stretch>
        </p:blipFill>
        <p:spPr>
          <a:xfrm>
            <a:off x="6215074" y="2857496"/>
            <a:ext cx="2793512" cy="1857388"/>
          </a:xfrm>
          <a:prstGeom prst="rect">
            <a:avLst/>
          </a:prstGeom>
        </p:spPr>
      </p:pic>
      <p:graphicFrame>
        <p:nvGraphicFramePr>
          <p:cNvPr id="10" name="Tabela 9"/>
          <p:cNvGraphicFramePr>
            <a:graphicFrameLocks noGrp="1"/>
          </p:cNvGraphicFramePr>
          <p:nvPr/>
        </p:nvGraphicFramePr>
        <p:xfrm>
          <a:off x="1500166" y="857233"/>
          <a:ext cx="4214842" cy="6134100"/>
        </p:xfrm>
        <a:graphic>
          <a:graphicData uri="http://schemas.openxmlformats.org/drawingml/2006/table">
            <a:tbl>
              <a:tblPr firstRow="1" bandRow="1">
                <a:tableStyleId>{3B4B98B0-60AC-42C2-AFA5-B58CD77FA1E5}</a:tableStyleId>
              </a:tblPr>
              <a:tblGrid>
                <a:gridCol w="2107421"/>
                <a:gridCol w="2107421"/>
              </a:tblGrid>
              <a:tr h="234010">
                <a:tc gridSpan="2">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err="1" smtClean="0">
                          <a:ln>
                            <a:noFill/>
                          </a:ln>
                          <a:solidFill>
                            <a:schemeClr val="tx2">
                              <a:lumMod val="75000"/>
                            </a:schemeClr>
                          </a:solidFill>
                          <a:effectLst/>
                        </a:rPr>
                        <a:t>Graduate</a:t>
                      </a:r>
                      <a:r>
                        <a:rPr kumimoji="0" lang="pt-BR" sz="1400" u="none" strike="noStrike" cap="none" normalizeH="0" baseline="0" dirty="0" smtClean="0">
                          <a:ln>
                            <a:noFill/>
                          </a:ln>
                          <a:solidFill>
                            <a:schemeClr val="tx2">
                              <a:lumMod val="75000"/>
                            </a:schemeClr>
                          </a:solidFill>
                          <a:effectLst/>
                        </a:rPr>
                        <a:t> </a:t>
                      </a:r>
                      <a:r>
                        <a:rPr kumimoji="0" lang="pt-BR" sz="1400" u="none" strike="noStrike" cap="none" normalizeH="0" baseline="0" dirty="0" err="1" smtClean="0">
                          <a:ln>
                            <a:noFill/>
                          </a:ln>
                          <a:solidFill>
                            <a:schemeClr val="tx2">
                              <a:lumMod val="75000"/>
                            </a:schemeClr>
                          </a:solidFill>
                          <a:effectLst/>
                        </a:rPr>
                        <a:t>Studies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hMerge="1">
                  <a:txBody>
                    <a:bodyPr/>
                    <a:lstStyle/>
                    <a:p>
                      <a:endParaRPr lang="pt-BR"/>
                    </a:p>
                  </a:txBody>
                  <a:tcPr/>
                </a:tc>
              </a:tr>
              <a:tr h="23401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err="1" smtClean="0">
                          <a:ln>
                            <a:noFill/>
                          </a:ln>
                          <a:solidFill>
                            <a:schemeClr val="tx2">
                              <a:lumMod val="75000"/>
                            </a:schemeClr>
                          </a:solidFill>
                          <a:effectLst/>
                        </a:rPr>
                        <a:t>Programs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104</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47569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err="1" smtClean="0">
                          <a:ln>
                            <a:noFill/>
                          </a:ln>
                          <a:solidFill>
                            <a:schemeClr val="tx2">
                              <a:lumMod val="75000"/>
                            </a:schemeClr>
                          </a:solidFill>
                          <a:effectLst/>
                        </a:rPr>
                        <a:t>Sensu</a:t>
                      </a:r>
                      <a:r>
                        <a:rPr kumimoji="0" lang="pt-BR" sz="1400" u="none" strike="noStrike" cap="none" normalizeH="0" baseline="0" dirty="0" smtClean="0">
                          <a:ln>
                            <a:noFill/>
                          </a:ln>
                          <a:solidFill>
                            <a:schemeClr val="tx2">
                              <a:lumMod val="75000"/>
                            </a:schemeClr>
                          </a:solidFill>
                          <a:effectLst/>
                        </a:rPr>
                        <a:t> Lato (</a:t>
                      </a:r>
                      <a:r>
                        <a:rPr kumimoji="0" lang="pt-BR" sz="1400" u="none" strike="noStrike" cap="none" normalizeH="0" baseline="0" dirty="0" err="1" smtClean="0">
                          <a:ln>
                            <a:noFill/>
                          </a:ln>
                          <a:solidFill>
                            <a:schemeClr val="tx2">
                              <a:lumMod val="75000"/>
                            </a:schemeClr>
                          </a:solidFill>
                          <a:effectLst/>
                        </a:rPr>
                        <a:t>Certificate</a:t>
                      </a:r>
                      <a:r>
                        <a:rPr kumimoji="0" lang="pt-BR" sz="1400" u="none" strike="noStrike" cap="none" normalizeH="0" baseline="0" dirty="0" smtClean="0">
                          <a:ln>
                            <a:noFill/>
                          </a:ln>
                          <a:solidFill>
                            <a:schemeClr val="tx2">
                              <a:lumMod val="75000"/>
                            </a:schemeClr>
                          </a:solidFill>
                          <a:effectLst/>
                        </a:rPr>
                        <a:t> </a:t>
                      </a:r>
                      <a:r>
                        <a:rPr kumimoji="0" lang="pt-BR" sz="1400" u="none" strike="noStrike" cap="none" normalizeH="0" baseline="0" dirty="0" err="1" smtClean="0">
                          <a:ln>
                            <a:noFill/>
                          </a:ln>
                          <a:solidFill>
                            <a:schemeClr val="tx2">
                              <a:lumMod val="75000"/>
                            </a:schemeClr>
                          </a:solidFill>
                          <a:effectLst/>
                        </a:rPr>
                        <a:t>Courses</a:t>
                      </a:r>
                      <a:r>
                        <a:rPr kumimoji="0" lang="pt-BR" sz="1400" u="none" strike="noStrike" cap="none" normalizeH="0" baseline="0" dirty="0" smtClean="0">
                          <a:ln>
                            <a:noFill/>
                          </a:ln>
                          <a:solidFill>
                            <a:schemeClr val="tx2">
                              <a:lumMod val="75000"/>
                            </a:schemeClr>
                          </a:solidFill>
                          <a:effectLst/>
                        </a:rPr>
                        <a:t>)</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315</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err="1" smtClean="0">
                          <a:ln>
                            <a:noFill/>
                          </a:ln>
                          <a:solidFill>
                            <a:schemeClr val="tx2">
                              <a:lumMod val="75000"/>
                            </a:schemeClr>
                          </a:solidFill>
                          <a:effectLst/>
                        </a:rPr>
                        <a:t>Strictu</a:t>
                      </a:r>
                      <a:r>
                        <a:rPr kumimoji="0" lang="pt-BR" sz="1400" u="none" strike="noStrike" cap="none" normalizeH="0" baseline="0" dirty="0" smtClean="0">
                          <a:ln>
                            <a:noFill/>
                          </a:ln>
                          <a:solidFill>
                            <a:schemeClr val="tx2">
                              <a:lumMod val="75000"/>
                            </a:schemeClr>
                          </a:solidFill>
                          <a:effectLst/>
                        </a:rPr>
                        <a:t> </a:t>
                      </a:r>
                      <a:r>
                        <a:rPr kumimoji="0" lang="pt-BR" sz="1400" u="none" strike="noStrike" cap="none" normalizeH="0" baseline="0" dirty="0" err="1" smtClean="0">
                          <a:ln>
                            <a:noFill/>
                          </a:ln>
                          <a:solidFill>
                            <a:schemeClr val="tx2">
                              <a:lumMod val="75000"/>
                            </a:schemeClr>
                          </a:solidFill>
                          <a:effectLst/>
                        </a:rPr>
                        <a:t>Sensu</a:t>
                      </a:r>
                      <a:r>
                        <a:rPr kumimoji="0" lang="pt-BR" sz="1400" u="none" strike="noStrike" cap="none" normalizeH="0" baseline="0" dirty="0" smtClean="0">
                          <a:ln>
                            <a:noFill/>
                          </a:ln>
                          <a:solidFill>
                            <a:schemeClr val="tx2">
                              <a:lumMod val="75000"/>
                            </a:schemeClr>
                          </a:solidFill>
                          <a:effectLst/>
                        </a:rPr>
                        <a:t> </a:t>
                      </a:r>
                      <a:r>
                        <a:rPr kumimoji="0" lang="pt-BR" sz="1400" u="none" strike="noStrike" cap="none" normalizeH="0" baseline="0" dirty="0" err="1" smtClean="0">
                          <a:ln>
                            <a:noFill/>
                          </a:ln>
                          <a:solidFill>
                            <a:schemeClr val="tx2">
                              <a:lumMod val="75000"/>
                            </a:schemeClr>
                          </a:solidFill>
                          <a:effectLst/>
                        </a:rPr>
                        <a:t>Courses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168</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err="1" smtClean="0">
                          <a:ln>
                            <a:noFill/>
                          </a:ln>
                          <a:solidFill>
                            <a:schemeClr val="tx2">
                              <a:lumMod val="75000"/>
                            </a:schemeClr>
                          </a:solidFill>
                          <a:effectLst/>
                        </a:rPr>
                        <a:t>Master’s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90</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smtClean="0">
                          <a:ln>
                            <a:noFill/>
                          </a:ln>
                          <a:solidFill>
                            <a:schemeClr val="tx2">
                              <a:lumMod val="75000"/>
                            </a:schemeClr>
                          </a:solidFill>
                          <a:effectLst/>
                        </a:rPr>
                        <a:t>Professional </a:t>
                      </a:r>
                      <a:r>
                        <a:rPr kumimoji="0" lang="pt-BR" sz="1400" u="none" strike="noStrike" cap="none" normalizeH="0" baseline="0" dirty="0" err="1" smtClean="0">
                          <a:ln>
                            <a:noFill/>
                          </a:ln>
                          <a:solidFill>
                            <a:schemeClr val="tx2">
                              <a:lumMod val="75000"/>
                            </a:schemeClr>
                          </a:solidFill>
                          <a:effectLst/>
                        </a:rPr>
                        <a:t>Master’s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b="0" i="0" u="none" strike="noStrike" cap="none" normalizeH="0" baseline="0" dirty="0" smtClean="0">
                          <a:ln>
                            <a:noFill/>
                          </a:ln>
                          <a:solidFill>
                            <a:schemeClr val="tx2">
                              <a:lumMod val="75000"/>
                            </a:schemeClr>
                          </a:solidFill>
                          <a:effectLst/>
                          <a:latin typeface="Calibri" pitchFamily="34" charset="0"/>
                          <a:cs typeface="Arial" charset="0"/>
                        </a:rPr>
                        <a:t>13</a:t>
                      </a: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err="1" smtClean="0">
                          <a:ln>
                            <a:noFill/>
                          </a:ln>
                          <a:solidFill>
                            <a:schemeClr val="tx2">
                              <a:lumMod val="75000"/>
                            </a:schemeClr>
                          </a:solidFill>
                          <a:effectLst/>
                        </a:rPr>
                        <a:t>Doctorate</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83</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err="1" smtClean="0">
                          <a:ln>
                            <a:noFill/>
                          </a:ln>
                          <a:solidFill>
                            <a:schemeClr val="tx2">
                              <a:lumMod val="75000"/>
                            </a:schemeClr>
                          </a:solidFill>
                          <a:effectLst/>
                        </a:rPr>
                        <a:t>Enrolled</a:t>
                      </a:r>
                      <a:r>
                        <a:rPr kumimoji="0" lang="pt-BR" sz="1400" u="none" strike="noStrike" cap="none" normalizeH="0" baseline="0" dirty="0" smtClean="0">
                          <a:ln>
                            <a:noFill/>
                          </a:ln>
                          <a:solidFill>
                            <a:schemeClr val="tx2">
                              <a:lumMod val="75000"/>
                            </a:schemeClr>
                          </a:solidFill>
                          <a:effectLst/>
                        </a:rPr>
                        <a:t> </a:t>
                      </a:r>
                      <a:r>
                        <a:rPr kumimoji="0" lang="pt-BR" sz="1400" u="none" strike="noStrike" cap="none" normalizeH="0" baseline="0" dirty="0" err="1" smtClean="0">
                          <a:ln>
                            <a:noFill/>
                          </a:ln>
                          <a:solidFill>
                            <a:schemeClr val="tx2">
                              <a:lumMod val="75000"/>
                            </a:schemeClr>
                          </a:solidFill>
                          <a:effectLst/>
                        </a:rPr>
                        <a:t>Students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11.290</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err="1" smtClean="0">
                          <a:ln>
                            <a:noFill/>
                          </a:ln>
                          <a:solidFill>
                            <a:schemeClr val="tx2">
                              <a:lumMod val="75000"/>
                            </a:schemeClr>
                          </a:solidFill>
                          <a:effectLst/>
                        </a:rPr>
                        <a:t>Master’s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5.941</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smtClean="0">
                          <a:ln>
                            <a:noFill/>
                          </a:ln>
                          <a:solidFill>
                            <a:schemeClr val="tx2">
                              <a:lumMod val="75000"/>
                            </a:schemeClr>
                          </a:solidFill>
                          <a:effectLst/>
                        </a:rPr>
                        <a:t>Professional </a:t>
                      </a:r>
                      <a:r>
                        <a:rPr kumimoji="0" lang="pt-BR" sz="1400" u="none" strike="noStrike" cap="none" normalizeH="0" baseline="0" dirty="0" err="1" smtClean="0">
                          <a:ln>
                            <a:noFill/>
                          </a:ln>
                          <a:solidFill>
                            <a:schemeClr val="tx2">
                              <a:lumMod val="75000"/>
                            </a:schemeClr>
                          </a:solidFill>
                          <a:effectLst/>
                        </a:rPr>
                        <a:t>Master’s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318</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err="1" smtClean="0">
                          <a:ln>
                            <a:noFill/>
                          </a:ln>
                          <a:solidFill>
                            <a:schemeClr val="tx2">
                              <a:lumMod val="75000"/>
                            </a:schemeClr>
                          </a:solidFill>
                          <a:effectLst/>
                        </a:rPr>
                        <a:t>Doctorate</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b="0" i="0" u="none" strike="noStrike" cap="none" normalizeH="0" baseline="0" dirty="0" smtClean="0">
                          <a:ln>
                            <a:noFill/>
                          </a:ln>
                          <a:solidFill>
                            <a:schemeClr val="tx2">
                              <a:lumMod val="75000"/>
                            </a:schemeClr>
                          </a:solidFill>
                          <a:effectLst/>
                          <a:latin typeface="Calibri" pitchFamily="34" charset="0"/>
                          <a:cs typeface="Arial" charset="0"/>
                        </a:rPr>
                        <a:t>5.349</a:t>
                      </a:r>
                    </a:p>
                  </a:txBody>
                  <a:tcPr marL="46138" marR="46138" marT="0" marB="0" horzOverflow="overflow"/>
                </a:tc>
              </a:tr>
              <a:tr h="234010">
                <a:tc gridSpan="2">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b="1" u="none" strike="noStrike" cap="none" normalizeH="0" baseline="0" dirty="0" err="1" smtClean="0">
                          <a:ln>
                            <a:noFill/>
                          </a:ln>
                          <a:solidFill>
                            <a:schemeClr val="tx2">
                              <a:lumMod val="75000"/>
                            </a:schemeClr>
                          </a:solidFill>
                          <a:effectLst/>
                        </a:rPr>
                        <a:t>Graduate</a:t>
                      </a:r>
                      <a:r>
                        <a:rPr kumimoji="0" lang="pt-BR" sz="1400" b="1" u="none" strike="noStrike" cap="none" normalizeH="0" baseline="0" dirty="0" smtClean="0">
                          <a:ln>
                            <a:noFill/>
                          </a:ln>
                          <a:solidFill>
                            <a:schemeClr val="tx2">
                              <a:lumMod val="75000"/>
                            </a:schemeClr>
                          </a:solidFill>
                          <a:effectLst/>
                        </a:rPr>
                        <a:t> </a:t>
                      </a:r>
                      <a:r>
                        <a:rPr kumimoji="0" lang="pt-BR" sz="1400" b="1" u="none" strike="noStrike" cap="none" normalizeH="0" baseline="0" dirty="0" err="1" smtClean="0">
                          <a:ln>
                            <a:noFill/>
                          </a:ln>
                          <a:solidFill>
                            <a:schemeClr val="tx2">
                              <a:lumMod val="75000"/>
                            </a:schemeClr>
                          </a:solidFill>
                          <a:effectLst/>
                        </a:rPr>
                        <a:t>Scholarships</a:t>
                      </a:r>
                      <a:r>
                        <a:rPr kumimoji="0" lang="pt-BR" sz="1400" b="1" u="none" strike="noStrike" cap="none" normalizeH="0" baseline="0" dirty="0" smtClean="0">
                          <a:ln>
                            <a:noFill/>
                          </a:ln>
                          <a:solidFill>
                            <a:schemeClr val="tx2">
                              <a:lumMod val="75000"/>
                            </a:schemeClr>
                          </a:solidFill>
                          <a:effectLst/>
                        </a:rPr>
                        <a:t> </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hMerge="1">
                  <a:txBody>
                    <a:bodyPr/>
                    <a:lstStyle/>
                    <a:p>
                      <a:pPr marL="0" marR="0" lvl="0" indent="0" algn="ctr" defTabSz="914400" rtl="0" eaLnBrk="1" fontAlgn="base" latinLnBrk="0" hangingPunct="1">
                        <a:lnSpc>
                          <a:spcPct val="115000"/>
                        </a:lnSpc>
                        <a:spcBef>
                          <a:spcPct val="0"/>
                        </a:spcBef>
                        <a:spcAft>
                          <a:spcPts val="1000"/>
                        </a:spcAft>
                        <a:buClrTx/>
                        <a:buSzTx/>
                        <a:buFontTx/>
                        <a:buNone/>
                        <a:tabLst/>
                      </a:pPr>
                      <a:endParaRPr kumimoji="0" lang="pt-BR" sz="1400" b="0" i="0" u="none" strike="noStrike" cap="none" normalizeH="0" baseline="0" dirty="0" smtClean="0">
                        <a:ln>
                          <a:noFill/>
                        </a:ln>
                        <a:solidFill>
                          <a:srgbClr val="000000"/>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err="1" smtClean="0">
                          <a:ln>
                            <a:noFill/>
                          </a:ln>
                          <a:solidFill>
                            <a:schemeClr val="tx2">
                              <a:lumMod val="75000"/>
                            </a:schemeClr>
                          </a:solidFill>
                          <a:effectLst/>
                        </a:rPr>
                        <a:t>Master’s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b="0" i="0" u="none" strike="noStrike" cap="none" normalizeH="0" baseline="0" dirty="0" smtClean="0">
                          <a:ln>
                            <a:noFill/>
                          </a:ln>
                          <a:solidFill>
                            <a:schemeClr val="tx2">
                              <a:lumMod val="75000"/>
                            </a:schemeClr>
                          </a:solidFill>
                          <a:effectLst/>
                          <a:latin typeface="Calibri" pitchFamily="34" charset="0"/>
                          <a:cs typeface="Arial" charset="0"/>
                        </a:rPr>
                        <a:t>2.526</a:t>
                      </a: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err="1" smtClean="0">
                          <a:ln>
                            <a:noFill/>
                          </a:ln>
                          <a:solidFill>
                            <a:schemeClr val="tx2">
                              <a:lumMod val="75000"/>
                            </a:schemeClr>
                          </a:solidFill>
                          <a:effectLst/>
                        </a:rPr>
                        <a:t>Doctorate</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2.617</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Capes </a:t>
                      </a:r>
                      <a:r>
                        <a:rPr kumimoji="0" lang="pt-BR" sz="1400" u="none" strike="noStrike" cap="none" normalizeH="0" baseline="0" dirty="0" err="1" smtClean="0">
                          <a:ln>
                            <a:noFill/>
                          </a:ln>
                          <a:solidFill>
                            <a:schemeClr val="tx2">
                              <a:lumMod val="75000"/>
                            </a:schemeClr>
                          </a:solidFill>
                          <a:effectLst/>
                        </a:rPr>
                        <a:t>Evaluation</a:t>
                      </a:r>
                      <a:r>
                        <a:rPr kumimoji="0" lang="pt-BR" sz="1400" u="none" strike="noStrike" cap="none" normalizeH="0" baseline="0" dirty="0" smtClean="0">
                          <a:ln>
                            <a:noFill/>
                          </a:ln>
                          <a:solidFill>
                            <a:schemeClr val="tx2">
                              <a:lumMod val="75000"/>
                            </a:schemeClr>
                          </a:solidFill>
                          <a:effectLst/>
                        </a:rPr>
                        <a:t> (2010)</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 </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smtClean="0">
                          <a:ln>
                            <a:noFill/>
                          </a:ln>
                          <a:solidFill>
                            <a:schemeClr val="tx2">
                              <a:lumMod val="75000"/>
                            </a:schemeClr>
                          </a:solidFill>
                          <a:effectLst/>
                        </a:rPr>
                        <a:t>3 </a:t>
                      </a:r>
                      <a:r>
                        <a:rPr kumimoji="0" lang="pt-BR" sz="1400" u="none" strike="noStrike" cap="none" normalizeH="0" baseline="0" dirty="0" err="1" smtClean="0">
                          <a:ln>
                            <a:noFill/>
                          </a:ln>
                          <a:solidFill>
                            <a:schemeClr val="tx2">
                              <a:lumMod val="75000"/>
                            </a:schemeClr>
                          </a:solidFill>
                          <a:effectLst/>
                        </a:rPr>
                        <a:t>and</a:t>
                      </a:r>
                      <a:r>
                        <a:rPr kumimoji="0" lang="pt-BR" sz="1400" u="none" strike="noStrike" cap="none" normalizeH="0" baseline="0" dirty="0" smtClean="0">
                          <a:ln>
                            <a:noFill/>
                          </a:ln>
                          <a:solidFill>
                            <a:schemeClr val="tx2">
                              <a:lumMod val="75000"/>
                            </a:schemeClr>
                          </a:solidFill>
                          <a:effectLst/>
                        </a:rPr>
                        <a:t> 4</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36</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smtClean="0">
                          <a:ln>
                            <a:noFill/>
                          </a:ln>
                          <a:solidFill>
                            <a:schemeClr val="tx2">
                              <a:lumMod val="75000"/>
                            </a:schemeClr>
                          </a:solidFill>
                          <a:effectLst/>
                        </a:rPr>
                        <a:t>5</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22</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smtClean="0">
                          <a:ln>
                            <a:noFill/>
                          </a:ln>
                          <a:solidFill>
                            <a:schemeClr val="tx2">
                              <a:lumMod val="75000"/>
                            </a:schemeClr>
                          </a:solidFill>
                          <a:effectLst/>
                        </a:rPr>
                        <a:t>6 </a:t>
                      </a:r>
                      <a:r>
                        <a:rPr kumimoji="0" lang="pt-BR" sz="1400" u="none" strike="noStrike" cap="none" normalizeH="0" baseline="0" dirty="0" err="1" smtClean="0">
                          <a:ln>
                            <a:noFill/>
                          </a:ln>
                          <a:solidFill>
                            <a:schemeClr val="tx2">
                              <a:lumMod val="75000"/>
                            </a:schemeClr>
                          </a:solidFill>
                          <a:effectLst/>
                        </a:rPr>
                        <a:t>and</a:t>
                      </a:r>
                      <a:r>
                        <a:rPr kumimoji="0" lang="pt-BR" sz="1400" u="none" strike="noStrike" cap="none" normalizeH="0" baseline="0" dirty="0" smtClean="0">
                          <a:ln>
                            <a:noFill/>
                          </a:ln>
                          <a:solidFill>
                            <a:schemeClr val="tx2">
                              <a:lumMod val="75000"/>
                            </a:schemeClr>
                          </a:solidFill>
                          <a:effectLst/>
                        </a:rPr>
                        <a:t> 7</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25</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gridSpan="2">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b="1" u="none" strike="noStrike" cap="none" normalizeH="0" baseline="0" dirty="0" err="1" smtClean="0">
                          <a:ln>
                            <a:noFill/>
                          </a:ln>
                          <a:solidFill>
                            <a:schemeClr val="tx2">
                              <a:lumMod val="75000"/>
                            </a:schemeClr>
                          </a:solidFill>
                          <a:effectLst/>
                        </a:rPr>
                        <a:t>Extension</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hMerge="1">
                  <a:txBody>
                    <a:bodyPr/>
                    <a:lstStyle/>
                    <a:p>
                      <a:pPr marL="0" marR="0" lvl="0" indent="0" algn="ctr" defTabSz="914400" rtl="0" eaLnBrk="1" fontAlgn="base" latinLnBrk="0" hangingPunct="1">
                        <a:lnSpc>
                          <a:spcPct val="115000"/>
                        </a:lnSpc>
                        <a:spcBef>
                          <a:spcPct val="0"/>
                        </a:spcBef>
                        <a:spcAft>
                          <a:spcPts val="1000"/>
                        </a:spcAft>
                        <a:buClrTx/>
                        <a:buSzTx/>
                        <a:buFontTx/>
                        <a:buNone/>
                        <a:tabLst/>
                      </a:pPr>
                      <a:endParaRPr kumimoji="0" lang="pt-BR" sz="1400" b="0" i="0" u="none" strike="noStrike" cap="none" normalizeH="0" baseline="0" dirty="0" smtClean="0">
                        <a:ln>
                          <a:noFill/>
                        </a:ln>
                        <a:solidFill>
                          <a:srgbClr val="000000"/>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err="1" smtClean="0">
                          <a:ln>
                            <a:noFill/>
                          </a:ln>
                          <a:solidFill>
                            <a:schemeClr val="tx2">
                              <a:lumMod val="75000"/>
                            </a:schemeClr>
                          </a:solidFill>
                          <a:effectLst/>
                        </a:rPr>
                        <a:t>Programs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15</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err="1" smtClean="0">
                          <a:ln>
                            <a:noFill/>
                          </a:ln>
                          <a:solidFill>
                            <a:schemeClr val="tx2">
                              <a:lumMod val="75000"/>
                            </a:schemeClr>
                          </a:solidFill>
                          <a:effectLst/>
                        </a:rPr>
                        <a:t>Projects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112</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ct val="0"/>
                        </a:spcAft>
                        <a:buClrTx/>
                        <a:buSzTx/>
                        <a:buFont typeface="Symbol" pitchFamily="18" charset="2"/>
                        <a:buNone/>
                        <a:tabLst/>
                      </a:pPr>
                      <a:r>
                        <a:rPr kumimoji="0" lang="pt-BR" sz="1400" u="none" strike="noStrike" cap="none" normalizeH="0" baseline="0" dirty="0" err="1" smtClean="0">
                          <a:ln>
                            <a:noFill/>
                          </a:ln>
                          <a:solidFill>
                            <a:schemeClr val="tx2">
                              <a:lumMod val="75000"/>
                            </a:schemeClr>
                          </a:solidFill>
                          <a:effectLst/>
                        </a:rPr>
                        <a:t>Classroom-based</a:t>
                      </a:r>
                      <a:r>
                        <a:rPr kumimoji="0" lang="pt-BR" sz="1400" u="none" strike="noStrike" cap="none" normalizeH="0" baseline="0" dirty="0" smtClean="0">
                          <a:ln>
                            <a:noFill/>
                          </a:ln>
                          <a:solidFill>
                            <a:schemeClr val="tx2">
                              <a:lumMod val="75000"/>
                            </a:schemeClr>
                          </a:solidFill>
                          <a:effectLst/>
                        </a:rPr>
                        <a:t> </a:t>
                      </a:r>
                      <a:r>
                        <a:rPr kumimoji="0" lang="pt-BR" sz="1400" u="none" strike="noStrike" cap="none" normalizeH="0" baseline="0" dirty="0" err="1" smtClean="0">
                          <a:ln>
                            <a:noFill/>
                          </a:ln>
                          <a:solidFill>
                            <a:schemeClr val="tx2">
                              <a:lumMod val="75000"/>
                            </a:schemeClr>
                          </a:solidFill>
                          <a:effectLst/>
                        </a:rPr>
                        <a:t>Courses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110</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err="1" smtClean="0">
                          <a:ln>
                            <a:noFill/>
                          </a:ln>
                          <a:solidFill>
                            <a:schemeClr val="tx2">
                              <a:lumMod val="75000"/>
                            </a:schemeClr>
                          </a:solidFill>
                          <a:effectLst/>
                        </a:rPr>
                        <a:t>Distance</a:t>
                      </a:r>
                      <a:r>
                        <a:rPr kumimoji="0" lang="pt-BR" sz="1400" u="none" strike="noStrike" cap="none" normalizeH="0" baseline="0" dirty="0" smtClean="0">
                          <a:ln>
                            <a:noFill/>
                          </a:ln>
                          <a:solidFill>
                            <a:schemeClr val="tx2">
                              <a:lumMod val="75000"/>
                            </a:schemeClr>
                          </a:solidFill>
                          <a:effectLst/>
                        </a:rPr>
                        <a:t> </a:t>
                      </a:r>
                      <a:r>
                        <a:rPr kumimoji="0" lang="pt-BR" sz="1400" u="none" strike="noStrike" cap="none" normalizeH="0" baseline="0" dirty="0" err="1" smtClean="0">
                          <a:ln>
                            <a:noFill/>
                          </a:ln>
                          <a:solidFill>
                            <a:schemeClr val="tx2">
                              <a:lumMod val="75000"/>
                            </a:schemeClr>
                          </a:solidFill>
                          <a:effectLst/>
                        </a:rPr>
                        <a:t>Education</a:t>
                      </a:r>
                      <a:r>
                        <a:rPr kumimoji="0" lang="pt-BR" sz="1400" u="none" strike="noStrike" cap="none" normalizeH="0" baseline="0" dirty="0" smtClean="0">
                          <a:ln>
                            <a:noFill/>
                          </a:ln>
                          <a:solidFill>
                            <a:schemeClr val="tx2">
                              <a:lumMod val="75000"/>
                            </a:schemeClr>
                          </a:solidFill>
                          <a:effectLst/>
                        </a:rPr>
                        <a:t> </a:t>
                      </a:r>
                      <a:r>
                        <a:rPr kumimoji="0" lang="pt-BR" sz="1400" u="none" strike="noStrike" cap="none" normalizeH="0" baseline="0" dirty="0" err="1" smtClean="0">
                          <a:ln>
                            <a:noFill/>
                          </a:ln>
                          <a:solidFill>
                            <a:schemeClr val="tx2">
                              <a:lumMod val="75000"/>
                            </a:schemeClr>
                          </a:solidFill>
                          <a:effectLst/>
                        </a:rPr>
                        <a:t>Courses</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6</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r h="234010">
                <a:tc>
                  <a:txBody>
                    <a:bodyPr/>
                    <a:lstStyle/>
                    <a:p>
                      <a:pPr marL="342900" marR="0" lvl="0" indent="-342900" algn="l" defTabSz="914400" rtl="0" eaLnBrk="1" fontAlgn="base" latinLnBrk="0" hangingPunct="1">
                        <a:lnSpc>
                          <a:spcPct val="115000"/>
                        </a:lnSpc>
                        <a:spcBef>
                          <a:spcPct val="0"/>
                        </a:spcBef>
                        <a:spcAft>
                          <a:spcPts val="1000"/>
                        </a:spcAft>
                        <a:buClrTx/>
                        <a:buSzTx/>
                        <a:buFont typeface="Symbol" pitchFamily="18" charset="2"/>
                        <a:buNone/>
                        <a:tabLst/>
                      </a:pPr>
                      <a:r>
                        <a:rPr kumimoji="0" lang="pt-BR" sz="1400" u="none" strike="noStrike" cap="none" normalizeH="0" baseline="0" dirty="0" err="1" smtClean="0">
                          <a:ln>
                            <a:noFill/>
                          </a:ln>
                          <a:solidFill>
                            <a:schemeClr val="tx2">
                              <a:lumMod val="75000"/>
                            </a:schemeClr>
                          </a:solidFill>
                          <a:effectLst/>
                        </a:rPr>
                        <a:t>Reached</a:t>
                      </a:r>
                      <a:r>
                        <a:rPr kumimoji="0" lang="pt-BR" sz="1400" u="none" strike="noStrike" cap="none" normalizeH="0" baseline="0" dirty="0" smtClean="0">
                          <a:ln>
                            <a:noFill/>
                          </a:ln>
                          <a:solidFill>
                            <a:schemeClr val="tx2">
                              <a:lumMod val="75000"/>
                            </a:schemeClr>
                          </a:solidFill>
                          <a:effectLst/>
                        </a:rPr>
                        <a:t> </a:t>
                      </a:r>
                      <a:r>
                        <a:rPr kumimoji="0" lang="pt-BR" sz="1400" u="none" strike="noStrike" cap="none" normalizeH="0" baseline="0" dirty="0" err="1" smtClean="0">
                          <a:ln>
                            <a:noFill/>
                          </a:ln>
                          <a:solidFill>
                            <a:schemeClr val="tx2">
                              <a:lumMod val="75000"/>
                            </a:schemeClr>
                          </a:solidFill>
                          <a:effectLst/>
                        </a:rPr>
                        <a:t>Public</a:t>
                      </a:r>
                      <a:endParaRPr kumimoji="0" lang="pt-BR" sz="1400" b="1"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pt-BR" sz="1400" u="none" strike="noStrike" cap="none" normalizeH="0" baseline="0" dirty="0" smtClean="0">
                          <a:ln>
                            <a:noFill/>
                          </a:ln>
                          <a:solidFill>
                            <a:schemeClr val="tx2">
                              <a:lumMod val="75000"/>
                            </a:schemeClr>
                          </a:solidFill>
                          <a:effectLst/>
                        </a:rPr>
                        <a:t>1.036.990</a:t>
                      </a:r>
                      <a:endParaRPr kumimoji="0" lang="pt-BR" sz="1400" b="0" i="0" u="none" strike="noStrike" cap="none" normalizeH="0" baseline="0" dirty="0" smtClean="0">
                        <a:ln>
                          <a:noFill/>
                        </a:ln>
                        <a:solidFill>
                          <a:schemeClr val="tx2">
                            <a:lumMod val="75000"/>
                          </a:schemeClr>
                        </a:solidFill>
                        <a:effectLst/>
                        <a:latin typeface="Calibri" pitchFamily="34" charset="0"/>
                        <a:cs typeface="Arial" charset="0"/>
                      </a:endParaRPr>
                    </a:p>
                  </a:txBody>
                  <a:tcPr marL="46138" marR="46138" marT="0" marB="0" horzOverflow="overflow"/>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1+#ppt_w/2"/>
                                          </p:val>
                                        </p:tav>
                                        <p:tav tm="100000">
                                          <p:val>
                                            <p:strVal val="#ppt_x"/>
                                          </p:val>
                                        </p:tav>
                                      </p:tavLst>
                                    </p:anim>
                                    <p:anim calcmode="lin" valueType="num">
                                      <p:cBhvr additive="base">
                                        <p:cTn id="17" dur="10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ppt_x"/>
                                          </p:val>
                                        </p:tav>
                                        <p:tav tm="100000">
                                          <p:val>
                                            <p:strVal val="#ppt_x"/>
                                          </p:val>
                                        </p:tav>
                                      </p:tavLst>
                                    </p:anim>
                                    <p:anim calcmode="lin" valueType="num">
                                      <p:cBhvr additive="base">
                                        <p:cTn id="2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upo 2"/>
          <p:cNvGrpSpPr>
            <a:grpSpLocks/>
          </p:cNvGrpSpPr>
          <p:nvPr/>
        </p:nvGrpSpPr>
        <p:grpSpPr bwMode="auto">
          <a:xfrm>
            <a:off x="1500166" y="1357298"/>
            <a:ext cx="7159625" cy="2400300"/>
            <a:chOff x="251520" y="980728"/>
            <a:chExt cx="7516776" cy="2520280"/>
          </a:xfrm>
        </p:grpSpPr>
        <p:grpSp>
          <p:nvGrpSpPr>
            <p:cNvPr id="43019" name="Grupo 1"/>
            <p:cNvGrpSpPr>
              <a:grpSpLocks/>
            </p:cNvGrpSpPr>
            <p:nvPr/>
          </p:nvGrpSpPr>
          <p:grpSpPr bwMode="auto">
            <a:xfrm>
              <a:off x="251520" y="1683651"/>
              <a:ext cx="7516776" cy="1817357"/>
              <a:chOff x="251520" y="1683651"/>
              <a:chExt cx="7516776" cy="1817357"/>
            </a:xfrm>
          </p:grpSpPr>
          <p:pic>
            <p:nvPicPr>
              <p:cNvPr id="43021" name="Picture 13" descr="jstor_logo"/>
              <p:cNvPicPr>
                <a:picLocks noChangeAspect="1" noChangeArrowheads="1"/>
              </p:cNvPicPr>
              <p:nvPr/>
            </p:nvPicPr>
            <p:blipFill>
              <a:blip r:embed="rId3" cstate="print"/>
              <a:srcRect/>
              <a:stretch>
                <a:fillRect/>
              </a:stretch>
            </p:blipFill>
            <p:spPr bwMode="auto">
              <a:xfrm>
                <a:off x="3779912" y="2267561"/>
                <a:ext cx="824174" cy="1233447"/>
              </a:xfrm>
              <a:prstGeom prst="rect">
                <a:avLst/>
              </a:prstGeom>
              <a:noFill/>
              <a:ln w="9525">
                <a:noFill/>
                <a:miter lim="800000"/>
                <a:headEnd/>
                <a:tailEnd/>
              </a:ln>
            </p:spPr>
          </p:pic>
          <p:grpSp>
            <p:nvGrpSpPr>
              <p:cNvPr id="43022" name="Grupo 5"/>
              <p:cNvGrpSpPr>
                <a:grpSpLocks/>
              </p:cNvGrpSpPr>
              <p:nvPr/>
            </p:nvGrpSpPr>
            <p:grpSpPr bwMode="auto">
              <a:xfrm>
                <a:off x="251520" y="1683651"/>
                <a:ext cx="7516776" cy="1690209"/>
                <a:chOff x="251520" y="1683651"/>
                <a:chExt cx="7516776" cy="1690209"/>
              </a:xfrm>
            </p:grpSpPr>
            <p:pic>
              <p:nvPicPr>
                <p:cNvPr id="43023" name="Picture 4" descr="Pesquisa integrada: UFRJ, LNCC, PUC-Rio, UNIRIO">
                  <a:hlinkClick r:id="rId4"/>
                </p:cNvPr>
                <p:cNvPicPr>
                  <a:picLocks noChangeAspect="1" noChangeArrowheads="1"/>
                </p:cNvPicPr>
                <p:nvPr/>
              </p:nvPicPr>
              <p:blipFill>
                <a:blip r:embed="rId5" cstate="print"/>
                <a:srcRect/>
                <a:stretch>
                  <a:fillRect/>
                </a:stretch>
              </p:blipFill>
              <p:spPr bwMode="auto">
                <a:xfrm>
                  <a:off x="5148063" y="2549288"/>
                  <a:ext cx="1834635" cy="790547"/>
                </a:xfrm>
                <a:prstGeom prst="rect">
                  <a:avLst/>
                </a:prstGeom>
                <a:noFill/>
                <a:ln w="9525">
                  <a:noFill/>
                  <a:miter lim="800000"/>
                  <a:headEnd/>
                  <a:tailEnd/>
                </a:ln>
              </p:spPr>
            </p:pic>
            <p:pic>
              <p:nvPicPr>
                <p:cNvPr id="43024" name="Picture 5" descr="Site do Projeto Memória">
                  <a:hlinkClick r:id="rId6"/>
                </p:cNvPr>
                <p:cNvPicPr>
                  <a:picLocks noChangeAspect="1" noChangeArrowheads="1"/>
                </p:cNvPicPr>
                <p:nvPr/>
              </p:nvPicPr>
              <p:blipFill>
                <a:blip r:embed="rId7" cstate="print"/>
                <a:srcRect/>
                <a:stretch>
                  <a:fillRect/>
                </a:stretch>
              </p:blipFill>
              <p:spPr bwMode="auto">
                <a:xfrm>
                  <a:off x="1907704" y="2475739"/>
                  <a:ext cx="1512168" cy="898121"/>
                </a:xfrm>
                <a:prstGeom prst="rect">
                  <a:avLst/>
                </a:prstGeom>
                <a:noFill/>
                <a:ln w="9525">
                  <a:noFill/>
                  <a:miter lim="800000"/>
                  <a:headEnd/>
                  <a:tailEnd/>
                </a:ln>
              </p:spPr>
            </p:pic>
            <p:pic>
              <p:nvPicPr>
                <p:cNvPr id="43025" name="Picture 7" descr="minerva_01"/>
                <p:cNvPicPr>
                  <a:picLocks noChangeAspect="1" noChangeArrowheads="1"/>
                </p:cNvPicPr>
                <p:nvPr/>
              </p:nvPicPr>
              <p:blipFill>
                <a:blip r:embed="rId8" cstate="print"/>
                <a:srcRect/>
                <a:stretch>
                  <a:fillRect/>
                </a:stretch>
              </p:blipFill>
              <p:spPr bwMode="auto">
                <a:xfrm>
                  <a:off x="251521" y="1683651"/>
                  <a:ext cx="1513458" cy="1085317"/>
                </a:xfrm>
                <a:prstGeom prst="rect">
                  <a:avLst/>
                </a:prstGeom>
                <a:noFill/>
                <a:ln w="9525">
                  <a:noFill/>
                  <a:miter lim="800000"/>
                  <a:headEnd/>
                  <a:tailEnd/>
                </a:ln>
              </p:spPr>
            </p:pic>
            <p:pic>
              <p:nvPicPr>
                <p:cNvPr id="43026" name="Picture 8" descr="minerva_04"/>
                <p:cNvPicPr>
                  <a:picLocks noChangeArrowheads="1"/>
                </p:cNvPicPr>
                <p:nvPr/>
              </p:nvPicPr>
              <p:blipFill>
                <a:blip r:embed="rId9" cstate="print"/>
                <a:srcRect/>
                <a:stretch>
                  <a:fillRect/>
                </a:stretch>
              </p:blipFill>
              <p:spPr bwMode="auto">
                <a:xfrm>
                  <a:off x="251520" y="2764494"/>
                  <a:ext cx="1512168" cy="292506"/>
                </a:xfrm>
                <a:prstGeom prst="rect">
                  <a:avLst/>
                </a:prstGeom>
                <a:noFill/>
                <a:ln w="9525">
                  <a:noFill/>
                  <a:miter lim="800000"/>
                  <a:headEnd/>
                  <a:tailEnd/>
                </a:ln>
              </p:spPr>
            </p:pic>
            <p:pic>
              <p:nvPicPr>
                <p:cNvPr id="43027" name="Picture 10" descr="Periodicos">
                  <a:hlinkClick r:id="rId10"/>
                </p:cNvPr>
                <p:cNvPicPr>
                  <a:picLocks noChangeAspect="1" noChangeArrowheads="1"/>
                </p:cNvPicPr>
                <p:nvPr/>
              </p:nvPicPr>
              <p:blipFill>
                <a:blip r:embed="rId11" cstate="print"/>
                <a:srcRect/>
                <a:stretch>
                  <a:fillRect/>
                </a:stretch>
              </p:blipFill>
              <p:spPr bwMode="auto">
                <a:xfrm>
                  <a:off x="6197103" y="1683651"/>
                  <a:ext cx="1571193" cy="535032"/>
                </a:xfrm>
                <a:prstGeom prst="rect">
                  <a:avLst/>
                </a:prstGeom>
                <a:noFill/>
                <a:ln w="9525">
                  <a:noFill/>
                  <a:miter lim="800000"/>
                  <a:headEnd/>
                  <a:tailEnd/>
                </a:ln>
              </p:spPr>
            </p:pic>
            <p:pic>
              <p:nvPicPr>
                <p:cNvPr id="43028" name="Picture 11" descr="Capes">
                  <a:hlinkClick r:id="rId12"/>
                </p:cNvPr>
                <p:cNvPicPr>
                  <a:picLocks noChangeAspect="1" noChangeArrowheads="1"/>
                </p:cNvPicPr>
                <p:nvPr/>
              </p:nvPicPr>
              <p:blipFill>
                <a:blip r:embed="rId13" cstate="print"/>
                <a:srcRect/>
                <a:stretch>
                  <a:fillRect/>
                </a:stretch>
              </p:blipFill>
              <p:spPr bwMode="auto">
                <a:xfrm>
                  <a:off x="5580112" y="1688431"/>
                  <a:ext cx="482968" cy="493648"/>
                </a:xfrm>
                <a:prstGeom prst="rect">
                  <a:avLst/>
                </a:prstGeom>
                <a:noFill/>
                <a:ln w="9525">
                  <a:noFill/>
                  <a:miter lim="800000"/>
                  <a:headEnd/>
                  <a:tailEnd/>
                </a:ln>
              </p:spPr>
            </p:pic>
            <p:sp>
              <p:nvSpPr>
                <p:cNvPr id="43029" name="Rectangle 12"/>
                <p:cNvSpPr>
                  <a:spLocks noChangeArrowheads="1"/>
                </p:cNvSpPr>
                <p:nvPr/>
              </p:nvSpPr>
              <p:spPr bwMode="auto">
                <a:xfrm>
                  <a:off x="5580112" y="1683651"/>
                  <a:ext cx="2158444" cy="536510"/>
                </a:xfrm>
                <a:prstGeom prst="rect">
                  <a:avLst/>
                </a:prstGeom>
                <a:noFill/>
                <a:ln w="9525">
                  <a:solidFill>
                    <a:schemeClr val="accent2"/>
                  </a:solidFill>
                  <a:miter lim="800000"/>
                  <a:headEnd/>
                  <a:tailEnd/>
                </a:ln>
              </p:spPr>
              <p:txBody>
                <a:bodyPr wrap="none" anchor="ctr"/>
                <a:lstStyle/>
                <a:p>
                  <a:pPr algn="ctr"/>
                  <a:endParaRPr lang="pt-BR" sz="1800"/>
                </a:p>
              </p:txBody>
            </p:sp>
            <p:pic>
              <p:nvPicPr>
                <p:cNvPr id="43030" name="Picture 15" descr="SpringerLink Logo">
                  <a:hlinkClick r:id="rId14"/>
                </p:cNvPr>
                <p:cNvPicPr>
                  <a:picLocks noChangeAspect="1" noChangeArrowheads="1"/>
                </p:cNvPicPr>
                <p:nvPr/>
              </p:nvPicPr>
              <p:blipFill>
                <a:blip r:embed="rId15" cstate="print"/>
                <a:srcRect/>
                <a:stretch>
                  <a:fillRect/>
                </a:stretch>
              </p:blipFill>
              <p:spPr bwMode="auto">
                <a:xfrm>
                  <a:off x="3903956" y="1697124"/>
                  <a:ext cx="1460132" cy="570437"/>
                </a:xfrm>
                <a:prstGeom prst="rect">
                  <a:avLst/>
                </a:prstGeom>
                <a:noFill/>
                <a:ln w="9525">
                  <a:noFill/>
                  <a:miter lim="800000"/>
                  <a:headEnd/>
                  <a:tailEnd/>
                </a:ln>
              </p:spPr>
            </p:pic>
            <p:pic>
              <p:nvPicPr>
                <p:cNvPr id="43031" name="Picture 16" descr="LOGO-Springer">
                  <a:hlinkClick r:id="rId16"/>
                </p:cNvPr>
                <p:cNvPicPr>
                  <a:picLocks noChangeAspect="1" noChangeArrowheads="1"/>
                </p:cNvPicPr>
                <p:nvPr/>
              </p:nvPicPr>
              <p:blipFill>
                <a:blip r:embed="rId17" cstate="print"/>
                <a:srcRect/>
                <a:stretch>
                  <a:fillRect/>
                </a:stretch>
              </p:blipFill>
              <p:spPr bwMode="auto">
                <a:xfrm>
                  <a:off x="3564571" y="1744854"/>
                  <a:ext cx="1362389" cy="414104"/>
                </a:xfrm>
                <a:prstGeom prst="rect">
                  <a:avLst/>
                </a:prstGeom>
                <a:noFill/>
                <a:ln w="9525">
                  <a:noFill/>
                  <a:miter lim="800000"/>
                  <a:headEnd/>
                  <a:tailEnd/>
                </a:ln>
              </p:spPr>
            </p:pic>
            <p:pic>
              <p:nvPicPr>
                <p:cNvPr id="43032" name="Picture 2" descr="C:\Documents and Settings\renatobarreira\Desktop\wpr.bmp"/>
                <p:cNvPicPr>
                  <a:picLocks noChangeAspect="1" noChangeArrowheads="1"/>
                </p:cNvPicPr>
                <p:nvPr/>
              </p:nvPicPr>
              <p:blipFill>
                <a:blip r:embed="rId18" cstate="print"/>
                <a:srcRect/>
                <a:stretch>
                  <a:fillRect/>
                </a:stretch>
              </p:blipFill>
              <p:spPr bwMode="auto">
                <a:xfrm>
                  <a:off x="1907704" y="1683651"/>
                  <a:ext cx="1480155" cy="735646"/>
                </a:xfrm>
                <a:prstGeom prst="rect">
                  <a:avLst/>
                </a:prstGeom>
                <a:noFill/>
                <a:ln w="9525">
                  <a:noFill/>
                  <a:miter lim="800000"/>
                  <a:headEnd/>
                  <a:tailEnd/>
                </a:ln>
              </p:spPr>
            </p:pic>
          </p:grpSp>
        </p:grpSp>
        <p:sp>
          <p:nvSpPr>
            <p:cNvPr id="43020" name="Retângulo 29"/>
            <p:cNvSpPr>
              <a:spLocks noChangeArrowheads="1"/>
            </p:cNvSpPr>
            <p:nvPr/>
          </p:nvSpPr>
          <p:spPr bwMode="auto">
            <a:xfrm>
              <a:off x="435282" y="980728"/>
              <a:ext cx="7333014" cy="355477"/>
            </a:xfrm>
            <a:prstGeom prst="rect">
              <a:avLst/>
            </a:prstGeom>
            <a:noFill/>
            <a:ln w="9525">
              <a:noFill/>
              <a:miter lim="800000"/>
              <a:headEnd/>
              <a:tailEnd/>
            </a:ln>
          </p:spPr>
          <p:txBody>
            <a:bodyPr>
              <a:spAutoFit/>
            </a:bodyPr>
            <a:lstStyle/>
            <a:p>
              <a:pPr marL="285750" indent="-285750"/>
              <a:r>
                <a:rPr lang="pt-BR" b="1" baseline="0" dirty="0" err="1">
                  <a:solidFill>
                    <a:schemeClr val="tx2">
                      <a:lumMod val="75000"/>
                    </a:schemeClr>
                  </a:solidFill>
                  <a:latin typeface="Candara" pitchFamily="34" charset="0"/>
                </a:rPr>
                <a:t>Free</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acess</a:t>
              </a:r>
              <a:r>
                <a:rPr lang="pt-BR" b="1" baseline="0" dirty="0">
                  <a:solidFill>
                    <a:schemeClr val="tx2">
                      <a:lumMod val="75000"/>
                    </a:schemeClr>
                  </a:solidFill>
                  <a:latin typeface="Candara" pitchFamily="34" charset="0"/>
                </a:rPr>
                <a:t> to </a:t>
              </a:r>
              <a:r>
                <a:rPr lang="pt-BR" b="1" baseline="0" dirty="0" err="1">
                  <a:solidFill>
                    <a:schemeClr val="tx2">
                      <a:lumMod val="75000"/>
                    </a:schemeClr>
                  </a:solidFill>
                  <a:latin typeface="Candara" pitchFamily="34" charset="0"/>
                </a:rPr>
                <a:t>research</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platforms</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and</a:t>
              </a:r>
              <a:r>
                <a:rPr lang="pt-BR" b="1" baseline="0" dirty="0">
                  <a:solidFill>
                    <a:schemeClr val="tx2">
                      <a:lumMod val="75000"/>
                    </a:schemeClr>
                  </a:solidFill>
                  <a:latin typeface="Candara" pitchFamily="34" charset="0"/>
                </a:rPr>
                <a:t> databases (e.g):</a:t>
              </a:r>
              <a:endParaRPr lang="pt-BR" baseline="0" dirty="0">
                <a:solidFill>
                  <a:schemeClr val="tx2">
                    <a:lumMod val="75000"/>
                  </a:schemeClr>
                </a:solidFill>
                <a:latin typeface="Candara" pitchFamily="34" charset="0"/>
              </a:endParaRPr>
            </a:p>
          </p:txBody>
        </p:sp>
      </p:grpSp>
      <p:grpSp>
        <p:nvGrpSpPr>
          <p:cNvPr id="5" name="Grupo 4"/>
          <p:cNvGrpSpPr>
            <a:grpSpLocks/>
          </p:cNvGrpSpPr>
          <p:nvPr/>
        </p:nvGrpSpPr>
        <p:grpSpPr bwMode="auto">
          <a:xfrm>
            <a:off x="1571604" y="4071942"/>
            <a:ext cx="8534400" cy="2643206"/>
            <a:chOff x="323528" y="3934796"/>
            <a:chExt cx="9289032" cy="2876853"/>
          </a:xfrm>
        </p:grpSpPr>
        <p:grpSp>
          <p:nvGrpSpPr>
            <p:cNvPr id="43012" name="Grupo 7"/>
            <p:cNvGrpSpPr>
              <a:grpSpLocks/>
            </p:cNvGrpSpPr>
            <p:nvPr/>
          </p:nvGrpSpPr>
          <p:grpSpPr bwMode="auto">
            <a:xfrm>
              <a:off x="323528" y="3934796"/>
              <a:ext cx="9289032" cy="2876853"/>
              <a:chOff x="323528" y="3934796"/>
              <a:chExt cx="9289032" cy="2876853"/>
            </a:xfrm>
          </p:grpSpPr>
          <p:grpSp>
            <p:nvGrpSpPr>
              <p:cNvPr id="43014" name="Grupo 9"/>
              <p:cNvGrpSpPr>
                <a:grpSpLocks/>
              </p:cNvGrpSpPr>
              <p:nvPr/>
            </p:nvGrpSpPr>
            <p:grpSpPr bwMode="auto">
              <a:xfrm>
                <a:off x="323528" y="4653136"/>
                <a:ext cx="5622491" cy="2158513"/>
                <a:chOff x="323528" y="4653136"/>
                <a:chExt cx="5622491" cy="2158513"/>
              </a:xfrm>
            </p:grpSpPr>
            <p:pic>
              <p:nvPicPr>
                <p:cNvPr id="43016" name="Picture 3" descr="E:\ident2.gif"/>
                <p:cNvPicPr>
                  <a:picLocks noChangeAspect="1" noChangeArrowheads="1"/>
                </p:cNvPicPr>
                <p:nvPr/>
              </p:nvPicPr>
              <p:blipFill>
                <a:blip r:embed="rId19" cstate="print"/>
                <a:srcRect/>
                <a:stretch>
                  <a:fillRect/>
                </a:stretch>
              </p:blipFill>
              <p:spPr bwMode="auto">
                <a:xfrm>
                  <a:off x="467544" y="4653136"/>
                  <a:ext cx="2879693" cy="1390196"/>
                </a:xfrm>
                <a:prstGeom prst="rect">
                  <a:avLst/>
                </a:prstGeom>
                <a:noFill/>
                <a:ln w="9525">
                  <a:noFill/>
                  <a:miter lim="800000"/>
                  <a:headEnd/>
                  <a:tailEnd/>
                </a:ln>
              </p:spPr>
            </p:pic>
            <p:sp>
              <p:nvSpPr>
                <p:cNvPr id="28" name="Rectangle 8"/>
                <p:cNvSpPr>
                  <a:spLocks noChangeArrowheads="1"/>
                </p:cNvSpPr>
                <p:nvPr/>
              </p:nvSpPr>
              <p:spPr bwMode="auto">
                <a:xfrm>
                  <a:off x="4211237" y="6595670"/>
                  <a:ext cx="1734782" cy="215979"/>
                </a:xfrm>
                <a:prstGeom prst="rect">
                  <a:avLst/>
                </a:prstGeom>
                <a:noFill/>
                <a:ln>
                  <a:noFill/>
                </a:ln>
                <a:effectLst/>
                <a:extLst/>
              </p:spPr>
              <p:txBody>
                <a:bodyPr>
                  <a:spAutoFit/>
                </a:bodyPr>
                <a:lstStyle/>
                <a:p>
                  <a:pPr>
                    <a:defRPr/>
                  </a:pPr>
                  <a:r>
                    <a:rPr lang="pt-BR" sz="800" baseline="0" dirty="0">
                      <a:latin typeface="+mj-lt"/>
                    </a:rPr>
                    <a:t>Law </a:t>
                  </a:r>
                  <a:r>
                    <a:rPr lang="pt-BR" sz="800" baseline="0" dirty="0" err="1">
                      <a:latin typeface="+mj-lt"/>
                    </a:rPr>
                    <a:t>School</a:t>
                  </a:r>
                  <a:endParaRPr lang="pt-BR" sz="900" b="1" i="1" baseline="0" dirty="0">
                    <a:latin typeface="+mj-lt"/>
                  </a:endParaRPr>
                </a:p>
              </p:txBody>
            </p:sp>
            <p:sp>
              <p:nvSpPr>
                <p:cNvPr id="29" name="Rectangle 8"/>
                <p:cNvSpPr>
                  <a:spLocks noChangeArrowheads="1"/>
                </p:cNvSpPr>
                <p:nvPr/>
              </p:nvSpPr>
              <p:spPr bwMode="auto">
                <a:xfrm>
                  <a:off x="323528" y="6244901"/>
                  <a:ext cx="1734782" cy="338654"/>
                </a:xfrm>
                <a:prstGeom prst="rect">
                  <a:avLst/>
                </a:prstGeom>
                <a:noFill/>
                <a:ln>
                  <a:noFill/>
                </a:ln>
                <a:effectLst/>
                <a:extLst/>
              </p:spPr>
              <p:txBody>
                <a:bodyPr>
                  <a:spAutoFit/>
                </a:bodyPr>
                <a:lstStyle/>
                <a:p>
                  <a:pPr>
                    <a:defRPr/>
                  </a:pPr>
                  <a:r>
                    <a:rPr lang="pt-BR" sz="800" baseline="0" dirty="0">
                      <a:latin typeface="+mj-lt"/>
                    </a:rPr>
                    <a:t>SIBI – The </a:t>
                  </a:r>
                  <a:r>
                    <a:rPr lang="pt-BR" sz="800" baseline="0" dirty="0" err="1">
                      <a:latin typeface="+mj-lt"/>
                    </a:rPr>
                    <a:t>Ufrj</a:t>
                  </a:r>
                  <a:r>
                    <a:rPr lang="pt-BR" sz="800" baseline="0" dirty="0">
                      <a:latin typeface="+mj-lt"/>
                    </a:rPr>
                    <a:t> Library </a:t>
                  </a:r>
                  <a:r>
                    <a:rPr lang="pt-BR" sz="800" baseline="0" dirty="0" err="1">
                      <a:latin typeface="+mj-lt"/>
                    </a:rPr>
                    <a:t>and</a:t>
                  </a:r>
                  <a:r>
                    <a:rPr lang="pt-BR" sz="800" baseline="0" dirty="0">
                      <a:latin typeface="+mj-lt"/>
                    </a:rPr>
                    <a:t> </a:t>
                  </a:r>
                  <a:r>
                    <a:rPr lang="pt-BR" sz="800" baseline="0" dirty="0" err="1">
                      <a:latin typeface="+mj-lt"/>
                    </a:rPr>
                    <a:t>Information</a:t>
                  </a:r>
                  <a:r>
                    <a:rPr lang="pt-BR" sz="800" baseline="0" dirty="0">
                      <a:latin typeface="+mj-lt"/>
                    </a:rPr>
                    <a:t> System</a:t>
                  </a:r>
                  <a:endParaRPr lang="pt-BR" sz="900" b="1" i="1" baseline="0" dirty="0">
                    <a:latin typeface="+mj-lt"/>
                  </a:endParaRPr>
                </a:p>
              </p:txBody>
            </p:sp>
          </p:grpSp>
          <p:sp>
            <p:nvSpPr>
              <p:cNvPr id="43015" name="Retângulo 30"/>
              <p:cNvSpPr>
                <a:spLocks noChangeArrowheads="1"/>
              </p:cNvSpPr>
              <p:nvPr/>
            </p:nvSpPr>
            <p:spPr bwMode="auto">
              <a:xfrm>
                <a:off x="467544" y="3934796"/>
                <a:ext cx="9145016" cy="669965"/>
              </a:xfrm>
              <a:prstGeom prst="rect">
                <a:avLst/>
              </a:prstGeom>
              <a:noFill/>
              <a:ln w="9525">
                <a:noFill/>
                <a:miter lim="800000"/>
                <a:headEnd/>
                <a:tailEnd/>
              </a:ln>
            </p:spPr>
            <p:txBody>
              <a:bodyPr>
                <a:spAutoFit/>
              </a:bodyPr>
              <a:lstStyle/>
              <a:p>
                <a:pPr marL="285750" indent="-285750"/>
                <a:r>
                  <a:rPr lang="pt-BR" b="1" baseline="0" dirty="0">
                    <a:solidFill>
                      <a:schemeClr val="tx2">
                        <a:lumMod val="75000"/>
                      </a:schemeClr>
                    </a:solidFill>
                    <a:latin typeface="Candara" pitchFamily="34" charset="0"/>
                  </a:rPr>
                  <a:t>42 </a:t>
                </a:r>
                <a:r>
                  <a:rPr lang="pt-BR" b="1" baseline="0" dirty="0" err="1">
                    <a:solidFill>
                      <a:schemeClr val="tx2">
                        <a:lumMod val="75000"/>
                      </a:schemeClr>
                    </a:solidFill>
                    <a:latin typeface="Candara" pitchFamily="34" charset="0"/>
                  </a:rPr>
                  <a:t>libraries</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with</a:t>
                </a:r>
                <a:r>
                  <a:rPr lang="pt-BR" b="1" baseline="0" dirty="0">
                    <a:solidFill>
                      <a:schemeClr val="tx2">
                        <a:lumMod val="75000"/>
                      </a:schemeClr>
                    </a:solidFill>
                    <a:latin typeface="Candara" pitchFamily="34" charset="0"/>
                  </a:rPr>
                  <a:t> more </a:t>
                </a:r>
                <a:r>
                  <a:rPr lang="pt-BR" b="1" baseline="0" dirty="0" err="1">
                    <a:solidFill>
                      <a:schemeClr val="tx2">
                        <a:lumMod val="75000"/>
                      </a:schemeClr>
                    </a:solidFill>
                    <a:latin typeface="Candara" pitchFamily="34" charset="0"/>
                  </a:rPr>
                  <a:t>than</a:t>
                </a:r>
                <a:r>
                  <a:rPr lang="pt-BR" b="1" baseline="0" dirty="0">
                    <a:solidFill>
                      <a:schemeClr val="tx2">
                        <a:lumMod val="75000"/>
                      </a:schemeClr>
                    </a:solidFill>
                    <a:latin typeface="Candara" pitchFamily="34" charset="0"/>
                  </a:rPr>
                  <a:t> 1.000.000 </a:t>
                </a:r>
                <a:r>
                  <a:rPr lang="pt-BR" b="1" baseline="0" dirty="0" err="1">
                    <a:solidFill>
                      <a:schemeClr val="tx2">
                        <a:lumMod val="75000"/>
                      </a:schemeClr>
                    </a:solidFill>
                    <a:latin typeface="Candara" pitchFamily="34" charset="0"/>
                  </a:rPr>
                  <a:t>titles</a:t>
                </a:r>
                <a:r>
                  <a:rPr lang="pt-BR" b="1" baseline="0" dirty="0">
                    <a:solidFill>
                      <a:schemeClr val="tx2">
                        <a:lumMod val="75000"/>
                      </a:schemeClr>
                    </a:solidFill>
                    <a:latin typeface="Candara" pitchFamily="34" charset="0"/>
                  </a:rPr>
                  <a:t>;</a:t>
                </a:r>
                <a:endParaRPr lang="pt-BR" baseline="0" dirty="0">
                  <a:solidFill>
                    <a:schemeClr val="tx2">
                      <a:lumMod val="75000"/>
                    </a:schemeClr>
                  </a:solidFill>
                  <a:latin typeface="Candara" pitchFamily="34" charset="0"/>
                </a:endParaRPr>
              </a:p>
              <a:p>
                <a:pPr marL="285750" indent="-285750">
                  <a:buFontTx/>
                  <a:buBlip>
                    <a:blip r:embed="rId20"/>
                  </a:buBlip>
                </a:pPr>
                <a:endParaRPr lang="pt-BR" sz="1800" baseline="0" dirty="0">
                  <a:latin typeface="Calibri" pitchFamily="34" charset="0"/>
                </a:endParaRPr>
              </a:p>
            </p:txBody>
          </p:sp>
        </p:grpSp>
        <p:pic>
          <p:nvPicPr>
            <p:cNvPr id="43013" name="Picture 2" descr="C:\Documents and Settings\renatobarreira\Desktop\Fotos apresentação\05_CCJE FD BIB 000001 DIG.jpg"/>
            <p:cNvPicPr>
              <a:picLocks noChangeAspect="1" noChangeArrowheads="1"/>
            </p:cNvPicPr>
            <p:nvPr/>
          </p:nvPicPr>
          <p:blipFill>
            <a:blip r:embed="rId21" cstate="print"/>
            <a:srcRect/>
            <a:stretch>
              <a:fillRect/>
            </a:stretch>
          </p:blipFill>
          <p:spPr bwMode="auto">
            <a:xfrm>
              <a:off x="4253033" y="4378505"/>
              <a:ext cx="3236315" cy="2217700"/>
            </a:xfrm>
            <a:prstGeom prst="rect">
              <a:avLst/>
            </a:prstGeom>
            <a:noFill/>
            <a:ln w="9525">
              <a:noFill/>
              <a:miter lim="800000"/>
              <a:headEnd/>
              <a:tailEnd/>
            </a:ln>
          </p:spPr>
        </p:pic>
      </p:grpSp>
      <p:sp>
        <p:nvSpPr>
          <p:cNvPr id="26" name="CaixaDeTexto 25"/>
          <p:cNvSpPr txBox="1"/>
          <p:nvPr/>
        </p:nvSpPr>
        <p:spPr>
          <a:xfrm>
            <a:off x="2571736" y="428604"/>
            <a:ext cx="5143536" cy="74892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Offers</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the</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Students</a:t>
            </a:r>
            <a:endPar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a:p>
            <a:endParaRPr lang="pt-B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25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50"/>
                                        <p:tgtEl>
                                          <p:spTgt spid="5"/>
                                        </p:tgtEl>
                                      </p:cBhvr>
                                    </p:animEffect>
                                    <p:anim calcmode="lin" valueType="num">
                                      <p:cBhvr>
                                        <p:cTn id="19" dur="750" fill="hold"/>
                                        <p:tgtEl>
                                          <p:spTgt spid="5"/>
                                        </p:tgtEl>
                                        <p:attrNameLst>
                                          <p:attrName>ppt_x</p:attrName>
                                        </p:attrNameLst>
                                      </p:cBhvr>
                                      <p:tavLst>
                                        <p:tav tm="0">
                                          <p:val>
                                            <p:strVal val="#ppt_x"/>
                                          </p:val>
                                        </p:tav>
                                        <p:tav tm="100000">
                                          <p:val>
                                            <p:strVal val="#ppt_x"/>
                                          </p:val>
                                        </p:tav>
                                      </p:tavLst>
                                    </p:anim>
                                    <p:anim calcmode="lin" valueType="num">
                                      <p:cBhvr>
                                        <p:cTn id="20"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upo 1"/>
          <p:cNvGrpSpPr>
            <a:grpSpLocks/>
          </p:cNvGrpSpPr>
          <p:nvPr/>
        </p:nvGrpSpPr>
        <p:grpSpPr bwMode="auto">
          <a:xfrm>
            <a:off x="1357290" y="1142984"/>
            <a:ext cx="7250113" cy="2679700"/>
            <a:chOff x="250061" y="980728"/>
            <a:chExt cx="7702990" cy="2846139"/>
          </a:xfrm>
        </p:grpSpPr>
        <p:pic>
          <p:nvPicPr>
            <p:cNvPr id="45066" name="Picture 2" descr="E:\teatro-municipal-RJ1.jpg"/>
            <p:cNvPicPr>
              <a:picLocks noChangeAspect="1" noChangeArrowheads="1"/>
            </p:cNvPicPr>
            <p:nvPr/>
          </p:nvPicPr>
          <p:blipFill>
            <a:blip r:embed="rId3" cstate="print"/>
            <a:srcRect/>
            <a:stretch>
              <a:fillRect/>
            </a:stretch>
          </p:blipFill>
          <p:spPr bwMode="auto">
            <a:xfrm>
              <a:off x="5072731" y="1447875"/>
              <a:ext cx="2880320" cy="2152913"/>
            </a:xfrm>
            <a:prstGeom prst="rect">
              <a:avLst/>
            </a:prstGeom>
            <a:noFill/>
            <a:ln w="9525">
              <a:noFill/>
              <a:miter lim="800000"/>
              <a:headEnd/>
              <a:tailEnd/>
            </a:ln>
          </p:spPr>
        </p:pic>
        <p:pic>
          <p:nvPicPr>
            <p:cNvPr id="45067" name="Picture 3" descr="E:\cinema.jpg"/>
            <p:cNvPicPr>
              <a:picLocks noChangeAspect="1" noChangeArrowheads="1"/>
            </p:cNvPicPr>
            <p:nvPr/>
          </p:nvPicPr>
          <p:blipFill>
            <a:blip r:embed="rId4" cstate="print"/>
            <a:srcRect/>
            <a:stretch>
              <a:fillRect/>
            </a:stretch>
          </p:blipFill>
          <p:spPr bwMode="auto">
            <a:xfrm>
              <a:off x="320203" y="1549062"/>
              <a:ext cx="3168352" cy="2062361"/>
            </a:xfrm>
            <a:prstGeom prst="rect">
              <a:avLst/>
            </a:prstGeom>
            <a:noFill/>
            <a:ln w="9525">
              <a:noFill/>
              <a:miter lim="800000"/>
              <a:headEnd/>
              <a:tailEnd/>
            </a:ln>
          </p:spPr>
        </p:pic>
        <p:sp>
          <p:nvSpPr>
            <p:cNvPr id="30" name="Rectangle 8"/>
            <p:cNvSpPr>
              <a:spLocks noChangeArrowheads="1"/>
            </p:cNvSpPr>
            <p:nvPr/>
          </p:nvSpPr>
          <p:spPr bwMode="auto">
            <a:xfrm>
              <a:off x="5075604" y="3600929"/>
              <a:ext cx="1231264" cy="215821"/>
            </a:xfrm>
            <a:prstGeom prst="rect">
              <a:avLst/>
            </a:prstGeom>
            <a:noFill/>
            <a:ln>
              <a:noFill/>
            </a:ln>
            <a:effectLst/>
            <a:extLst/>
          </p:spPr>
          <p:txBody>
            <a:bodyPr>
              <a:spAutoFit/>
            </a:bodyPr>
            <a:lstStyle/>
            <a:p>
              <a:pPr>
                <a:defRPr/>
              </a:pPr>
              <a:r>
                <a:rPr lang="pt-BR" sz="800" i="1" baseline="0" dirty="0" err="1">
                  <a:latin typeface="+mj-lt"/>
                </a:rPr>
                <a:t>Municial</a:t>
              </a:r>
              <a:r>
                <a:rPr lang="pt-BR" sz="800" i="1" baseline="0" dirty="0">
                  <a:latin typeface="+mj-lt"/>
                </a:rPr>
                <a:t> </a:t>
              </a:r>
              <a:r>
                <a:rPr lang="pt-BR" sz="800" i="1" baseline="0" dirty="0" err="1">
                  <a:latin typeface="+mj-lt"/>
                </a:rPr>
                <a:t>Theater</a:t>
              </a:r>
              <a:endParaRPr lang="pt-BR" sz="900" b="1" i="1" baseline="0" dirty="0">
                <a:latin typeface="+mj-lt"/>
              </a:endParaRPr>
            </a:p>
          </p:txBody>
        </p:sp>
        <p:sp>
          <p:nvSpPr>
            <p:cNvPr id="31" name="Rectangle 8"/>
            <p:cNvSpPr>
              <a:spLocks noChangeArrowheads="1"/>
            </p:cNvSpPr>
            <p:nvPr/>
          </p:nvSpPr>
          <p:spPr bwMode="auto">
            <a:xfrm>
              <a:off x="250061" y="3611046"/>
              <a:ext cx="2737454" cy="215821"/>
            </a:xfrm>
            <a:prstGeom prst="rect">
              <a:avLst/>
            </a:prstGeom>
            <a:noFill/>
            <a:ln>
              <a:noFill/>
            </a:ln>
            <a:effectLst/>
            <a:extLst/>
          </p:spPr>
          <p:txBody>
            <a:bodyPr>
              <a:spAutoFit/>
            </a:bodyPr>
            <a:lstStyle/>
            <a:p>
              <a:pPr>
                <a:defRPr/>
              </a:pPr>
              <a:r>
                <a:rPr lang="pt-BR" sz="800" baseline="0" dirty="0">
                  <a:latin typeface="+mj-lt"/>
                </a:rPr>
                <a:t>50% off in </a:t>
              </a:r>
              <a:r>
                <a:rPr lang="pt-BR" sz="800" baseline="0" dirty="0" err="1">
                  <a:latin typeface="+mj-lt"/>
                </a:rPr>
                <a:t>the</a:t>
              </a:r>
              <a:r>
                <a:rPr lang="pt-BR" sz="800" baseline="0" dirty="0">
                  <a:latin typeface="+mj-lt"/>
                </a:rPr>
                <a:t> </a:t>
              </a:r>
              <a:r>
                <a:rPr lang="pt-BR" sz="800" baseline="0" dirty="0" err="1">
                  <a:latin typeface="+mj-lt"/>
                </a:rPr>
                <a:t>movie</a:t>
              </a:r>
              <a:r>
                <a:rPr lang="pt-BR" sz="800" baseline="0" dirty="0">
                  <a:latin typeface="+mj-lt"/>
                </a:rPr>
                <a:t> </a:t>
              </a:r>
              <a:r>
                <a:rPr lang="pt-BR" sz="800" baseline="0" dirty="0" err="1">
                  <a:latin typeface="+mj-lt"/>
                </a:rPr>
                <a:t>theater</a:t>
              </a:r>
              <a:endParaRPr lang="pt-BR" sz="900" b="1" i="1" baseline="0" dirty="0">
                <a:latin typeface="+mj-lt"/>
              </a:endParaRPr>
            </a:p>
          </p:txBody>
        </p:sp>
        <p:sp>
          <p:nvSpPr>
            <p:cNvPr id="45070" name="Retângulo 19"/>
            <p:cNvSpPr>
              <a:spLocks noChangeArrowheads="1"/>
            </p:cNvSpPr>
            <p:nvPr/>
          </p:nvSpPr>
          <p:spPr bwMode="auto">
            <a:xfrm>
              <a:off x="435282" y="980728"/>
              <a:ext cx="6858862" cy="359582"/>
            </a:xfrm>
            <a:prstGeom prst="rect">
              <a:avLst/>
            </a:prstGeom>
            <a:noFill/>
            <a:ln w="9525">
              <a:noFill/>
              <a:miter lim="800000"/>
              <a:headEnd/>
              <a:tailEnd/>
            </a:ln>
          </p:spPr>
          <p:txBody>
            <a:bodyPr wrap="none">
              <a:spAutoFit/>
            </a:bodyPr>
            <a:lstStyle/>
            <a:p>
              <a:pPr marL="285750" indent="-285750"/>
              <a:r>
                <a:rPr lang="pt-BR" b="1" baseline="0" dirty="0" err="1">
                  <a:solidFill>
                    <a:schemeClr val="tx2">
                      <a:lumMod val="75000"/>
                    </a:schemeClr>
                  </a:solidFill>
                  <a:latin typeface="Candara" pitchFamily="34" charset="0"/>
                </a:rPr>
                <a:t>Student</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card</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which</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gives</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the</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student</a:t>
              </a:r>
              <a:r>
                <a:rPr lang="pt-BR" b="1" baseline="0" dirty="0">
                  <a:solidFill>
                    <a:schemeClr val="tx2">
                      <a:lumMod val="75000"/>
                    </a:schemeClr>
                  </a:solidFill>
                  <a:latin typeface="Candara" pitchFamily="34" charset="0"/>
                </a:rPr>
                <a:t> 50% </a:t>
              </a:r>
              <a:r>
                <a:rPr lang="pt-BR" b="1" baseline="0" dirty="0" err="1">
                  <a:solidFill>
                    <a:schemeClr val="tx2">
                      <a:lumMod val="75000"/>
                    </a:schemeClr>
                  </a:solidFill>
                  <a:latin typeface="Candara" pitchFamily="34" charset="0"/>
                </a:rPr>
                <a:t>discount</a:t>
              </a:r>
              <a:r>
                <a:rPr lang="pt-BR" b="1" baseline="0" dirty="0">
                  <a:solidFill>
                    <a:schemeClr val="tx2">
                      <a:lumMod val="75000"/>
                    </a:schemeClr>
                  </a:solidFill>
                  <a:latin typeface="Candara" pitchFamily="34" charset="0"/>
                </a:rPr>
                <a:t> in cultural </a:t>
              </a:r>
              <a:r>
                <a:rPr lang="pt-BR" b="1" baseline="0" dirty="0" err="1">
                  <a:solidFill>
                    <a:schemeClr val="tx2">
                      <a:lumMod val="75000"/>
                    </a:schemeClr>
                  </a:solidFill>
                  <a:latin typeface="Candara" pitchFamily="34" charset="0"/>
                </a:rPr>
                <a:t>activities</a:t>
              </a:r>
              <a:r>
                <a:rPr lang="pt-BR" b="1" baseline="0" dirty="0">
                  <a:solidFill>
                    <a:schemeClr val="tx2">
                      <a:lumMod val="75000"/>
                    </a:schemeClr>
                  </a:solidFill>
                  <a:latin typeface="Candara" pitchFamily="34" charset="0"/>
                </a:rPr>
                <a:t>;</a:t>
              </a:r>
              <a:endParaRPr lang="pt-BR" baseline="0" dirty="0">
                <a:solidFill>
                  <a:schemeClr val="tx2">
                    <a:lumMod val="75000"/>
                  </a:schemeClr>
                </a:solidFill>
                <a:latin typeface="Candara" pitchFamily="34" charset="0"/>
              </a:endParaRPr>
            </a:p>
          </p:txBody>
        </p:sp>
      </p:grpSp>
      <p:grpSp>
        <p:nvGrpSpPr>
          <p:cNvPr id="3" name="Grupo 2"/>
          <p:cNvGrpSpPr>
            <a:grpSpLocks/>
          </p:cNvGrpSpPr>
          <p:nvPr/>
        </p:nvGrpSpPr>
        <p:grpSpPr bwMode="auto">
          <a:xfrm>
            <a:off x="1357290" y="4071942"/>
            <a:ext cx="7321550" cy="2682875"/>
            <a:chOff x="251520" y="3779648"/>
            <a:chExt cx="8280920" cy="3033728"/>
          </a:xfrm>
        </p:grpSpPr>
        <p:grpSp>
          <p:nvGrpSpPr>
            <p:cNvPr id="45060" name="Grupo 6"/>
            <p:cNvGrpSpPr>
              <a:grpSpLocks/>
            </p:cNvGrpSpPr>
            <p:nvPr/>
          </p:nvGrpSpPr>
          <p:grpSpPr bwMode="auto">
            <a:xfrm>
              <a:off x="251520" y="3779648"/>
              <a:ext cx="8280920" cy="3033728"/>
              <a:chOff x="251520" y="3779648"/>
              <a:chExt cx="8280920" cy="3033728"/>
            </a:xfrm>
          </p:grpSpPr>
          <p:pic>
            <p:nvPicPr>
              <p:cNvPr id="45062" name="Picture 5" descr="E:\Alunos da UFRJ  que ganharam bolsa do EBW I.JPG"/>
              <p:cNvPicPr>
                <a:picLocks noChangeAspect="1" noChangeArrowheads="1"/>
              </p:cNvPicPr>
              <p:nvPr/>
            </p:nvPicPr>
            <p:blipFill>
              <a:blip r:embed="rId5" cstate="print"/>
              <a:srcRect/>
              <a:stretch>
                <a:fillRect/>
              </a:stretch>
            </p:blipFill>
            <p:spPr bwMode="auto">
              <a:xfrm>
                <a:off x="5076056" y="4247381"/>
                <a:ext cx="3456384" cy="2304256"/>
              </a:xfrm>
              <a:prstGeom prst="rect">
                <a:avLst/>
              </a:prstGeom>
              <a:noFill/>
              <a:ln w="9525">
                <a:noFill/>
                <a:miter lim="800000"/>
                <a:headEnd/>
                <a:tailEnd/>
              </a:ln>
            </p:spPr>
          </p:pic>
          <p:sp>
            <p:nvSpPr>
              <p:cNvPr id="32" name="Rectangle 8"/>
              <p:cNvSpPr>
                <a:spLocks noChangeArrowheads="1"/>
              </p:cNvSpPr>
              <p:nvPr/>
            </p:nvSpPr>
            <p:spPr bwMode="auto">
              <a:xfrm>
                <a:off x="251520" y="6597963"/>
                <a:ext cx="2668137" cy="215413"/>
              </a:xfrm>
              <a:prstGeom prst="rect">
                <a:avLst/>
              </a:prstGeom>
              <a:noFill/>
              <a:ln>
                <a:noFill/>
              </a:ln>
              <a:effectLst/>
              <a:extLst/>
            </p:spPr>
            <p:txBody>
              <a:bodyPr>
                <a:spAutoFit/>
              </a:bodyPr>
              <a:lstStyle/>
              <a:p>
                <a:pPr>
                  <a:defRPr/>
                </a:pPr>
                <a:r>
                  <a:rPr lang="pt-BR" sz="800" baseline="0" dirty="0" err="1">
                    <a:latin typeface="+mj-lt"/>
                  </a:rPr>
                  <a:t>Welcome</a:t>
                </a:r>
                <a:r>
                  <a:rPr lang="pt-BR" sz="800" baseline="0" dirty="0">
                    <a:latin typeface="+mj-lt"/>
                  </a:rPr>
                  <a:t> </a:t>
                </a:r>
                <a:r>
                  <a:rPr lang="pt-BR" sz="800" baseline="0" dirty="0" err="1">
                    <a:latin typeface="+mj-lt"/>
                  </a:rPr>
                  <a:t>Ceremony</a:t>
                </a:r>
                <a:r>
                  <a:rPr lang="pt-BR" sz="800" baseline="0" dirty="0">
                    <a:latin typeface="+mj-lt"/>
                  </a:rPr>
                  <a:t> – </a:t>
                </a:r>
                <a:r>
                  <a:rPr lang="pt-BR" sz="800" baseline="0" dirty="0" err="1">
                    <a:latin typeface="+mj-lt"/>
                  </a:rPr>
                  <a:t>Foreign</a:t>
                </a:r>
                <a:r>
                  <a:rPr lang="pt-BR" sz="800" baseline="0" dirty="0">
                    <a:latin typeface="+mj-lt"/>
                  </a:rPr>
                  <a:t> </a:t>
                </a:r>
                <a:r>
                  <a:rPr lang="pt-BR" sz="800" baseline="0" dirty="0" err="1">
                    <a:latin typeface="+mj-lt"/>
                  </a:rPr>
                  <a:t>Students</a:t>
                </a:r>
                <a:r>
                  <a:rPr lang="pt-BR" sz="800" baseline="0" dirty="0">
                    <a:latin typeface="+mj-lt"/>
                  </a:rPr>
                  <a:t> 2010.2</a:t>
                </a:r>
                <a:endParaRPr lang="pt-BR" sz="900" b="1" i="1" baseline="0" dirty="0">
                  <a:latin typeface="+mj-lt"/>
                </a:endParaRPr>
              </a:p>
            </p:txBody>
          </p:sp>
          <p:sp>
            <p:nvSpPr>
              <p:cNvPr id="33" name="Rectangle 8"/>
              <p:cNvSpPr>
                <a:spLocks noChangeArrowheads="1"/>
              </p:cNvSpPr>
              <p:nvPr/>
            </p:nvSpPr>
            <p:spPr bwMode="auto">
              <a:xfrm>
                <a:off x="5076072" y="6597963"/>
                <a:ext cx="2808187" cy="215413"/>
              </a:xfrm>
              <a:prstGeom prst="rect">
                <a:avLst/>
              </a:prstGeom>
              <a:noFill/>
              <a:ln>
                <a:noFill/>
              </a:ln>
              <a:effectLst/>
              <a:extLst/>
            </p:spPr>
            <p:txBody>
              <a:bodyPr>
                <a:spAutoFit/>
              </a:bodyPr>
              <a:lstStyle/>
              <a:p>
                <a:pPr>
                  <a:defRPr/>
                </a:pPr>
                <a:r>
                  <a:rPr lang="pt-BR" sz="800" baseline="0" dirty="0" err="1">
                    <a:latin typeface="+mj-lt"/>
                  </a:rPr>
                  <a:t>First</a:t>
                </a:r>
                <a:r>
                  <a:rPr lang="pt-BR" sz="800" baseline="0" dirty="0">
                    <a:latin typeface="+mj-lt"/>
                  </a:rPr>
                  <a:t> UFRJ EBW </a:t>
                </a:r>
                <a:r>
                  <a:rPr lang="pt-BR" sz="800" baseline="0" dirty="0" err="1">
                    <a:latin typeface="+mj-lt"/>
                  </a:rPr>
                  <a:t>Schorlarship</a:t>
                </a:r>
                <a:r>
                  <a:rPr lang="pt-BR" sz="800" baseline="0" dirty="0">
                    <a:latin typeface="+mj-lt"/>
                  </a:rPr>
                  <a:t> </a:t>
                </a:r>
                <a:r>
                  <a:rPr lang="pt-BR" sz="800" baseline="0" dirty="0" err="1">
                    <a:latin typeface="+mj-lt"/>
                  </a:rPr>
                  <a:t>holders</a:t>
                </a:r>
                <a:endParaRPr lang="pt-BR" sz="900" b="1" i="1" baseline="0" dirty="0">
                  <a:latin typeface="+mj-lt"/>
                </a:endParaRPr>
              </a:p>
            </p:txBody>
          </p:sp>
          <p:sp>
            <p:nvSpPr>
              <p:cNvPr id="45065" name="Retângulo 21"/>
              <p:cNvSpPr>
                <a:spLocks noChangeArrowheads="1"/>
              </p:cNvSpPr>
              <p:nvPr/>
            </p:nvSpPr>
            <p:spPr bwMode="auto">
              <a:xfrm>
                <a:off x="442498" y="3779648"/>
                <a:ext cx="4843020" cy="382828"/>
              </a:xfrm>
              <a:prstGeom prst="rect">
                <a:avLst/>
              </a:prstGeom>
              <a:noFill/>
              <a:ln w="9525">
                <a:noFill/>
                <a:miter lim="800000"/>
                <a:headEnd/>
                <a:tailEnd/>
              </a:ln>
            </p:spPr>
            <p:txBody>
              <a:bodyPr wrap="none">
                <a:spAutoFit/>
              </a:bodyPr>
              <a:lstStyle/>
              <a:p>
                <a:pPr marL="285750" indent="-285750"/>
                <a:r>
                  <a:rPr lang="pt-BR" b="1" baseline="0" dirty="0" err="1">
                    <a:solidFill>
                      <a:schemeClr val="tx2">
                        <a:lumMod val="75000"/>
                      </a:schemeClr>
                    </a:solidFill>
                    <a:latin typeface="Candara" pitchFamily="34" charset="0"/>
                  </a:rPr>
                  <a:t>International</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exchange</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with</a:t>
                </a:r>
                <a:r>
                  <a:rPr lang="pt-BR" b="1" baseline="0" dirty="0">
                    <a:solidFill>
                      <a:schemeClr val="tx2">
                        <a:lumMod val="75000"/>
                      </a:schemeClr>
                    </a:solidFill>
                    <a:latin typeface="Candara" pitchFamily="34" charset="0"/>
                  </a:rPr>
                  <a:t> no </a:t>
                </a:r>
                <a:r>
                  <a:rPr lang="pt-BR" b="1" baseline="0" dirty="0" err="1">
                    <a:solidFill>
                      <a:schemeClr val="tx2">
                        <a:lumMod val="75000"/>
                      </a:schemeClr>
                    </a:solidFill>
                    <a:latin typeface="Candara" pitchFamily="34" charset="0"/>
                  </a:rPr>
                  <a:t>tuition</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or</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fees</a:t>
                </a:r>
                <a:r>
                  <a:rPr lang="pt-BR" b="1" baseline="0" dirty="0">
                    <a:solidFill>
                      <a:schemeClr val="tx2">
                        <a:lumMod val="75000"/>
                      </a:schemeClr>
                    </a:solidFill>
                    <a:latin typeface="Candara" pitchFamily="34" charset="0"/>
                  </a:rPr>
                  <a:t>;</a:t>
                </a:r>
                <a:endParaRPr lang="pt-BR" baseline="0" dirty="0">
                  <a:solidFill>
                    <a:schemeClr val="tx2">
                      <a:lumMod val="75000"/>
                    </a:schemeClr>
                  </a:solidFill>
                  <a:latin typeface="Candara" pitchFamily="34" charset="0"/>
                </a:endParaRPr>
              </a:p>
            </p:txBody>
          </p:sp>
        </p:grpSp>
        <p:pic>
          <p:nvPicPr>
            <p:cNvPr id="45061" name="Picture 2" descr="\\Astonmartin\_SCRI\GIOVANA\livreto SCRI 2011\arquivo fotos para o livreto\Boas Vindas Estudantes 2010-2.jpg"/>
            <p:cNvPicPr>
              <a:picLocks noChangeAspect="1" noChangeArrowheads="1"/>
            </p:cNvPicPr>
            <p:nvPr/>
          </p:nvPicPr>
          <p:blipFill>
            <a:blip r:embed="rId6" cstate="print"/>
            <a:srcRect/>
            <a:stretch>
              <a:fillRect/>
            </a:stretch>
          </p:blipFill>
          <p:spPr bwMode="auto">
            <a:xfrm>
              <a:off x="323528" y="4258363"/>
              <a:ext cx="3459709" cy="2348697"/>
            </a:xfrm>
            <a:prstGeom prst="rect">
              <a:avLst/>
            </a:prstGeom>
            <a:noFill/>
            <a:ln w="9525">
              <a:noFill/>
              <a:miter lim="800000"/>
              <a:headEnd/>
              <a:tailEnd/>
            </a:ln>
          </p:spPr>
        </p:pic>
      </p:grpSp>
      <p:sp>
        <p:nvSpPr>
          <p:cNvPr id="16" name="Retângulo 15"/>
          <p:cNvSpPr/>
          <p:nvPr/>
        </p:nvSpPr>
        <p:spPr>
          <a:xfrm>
            <a:off x="2689431" y="285728"/>
            <a:ext cx="4097147" cy="584775"/>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Offers</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the</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Students</a:t>
            </a:r>
            <a:endPar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upo 5"/>
          <p:cNvGrpSpPr>
            <a:grpSpLocks/>
          </p:cNvGrpSpPr>
          <p:nvPr/>
        </p:nvGrpSpPr>
        <p:grpSpPr bwMode="auto">
          <a:xfrm>
            <a:off x="1357290" y="3885017"/>
            <a:ext cx="7358113" cy="2633262"/>
            <a:chOff x="168397" y="3800417"/>
            <a:chExt cx="8561717" cy="3064061"/>
          </a:xfrm>
        </p:grpSpPr>
        <p:grpSp>
          <p:nvGrpSpPr>
            <p:cNvPr id="47114" name="Grupo 4"/>
            <p:cNvGrpSpPr>
              <a:grpSpLocks/>
            </p:cNvGrpSpPr>
            <p:nvPr/>
          </p:nvGrpSpPr>
          <p:grpSpPr bwMode="auto">
            <a:xfrm>
              <a:off x="251520" y="4354575"/>
              <a:ext cx="8478594" cy="2509903"/>
              <a:chOff x="251520" y="4354575"/>
              <a:chExt cx="8478594" cy="2509903"/>
            </a:xfrm>
          </p:grpSpPr>
          <p:pic>
            <p:nvPicPr>
              <p:cNvPr id="47116" name="Picture 3" descr="C:\Documents and Settings\renatobarreira\Desktop\DSC05753.jpg"/>
              <p:cNvPicPr>
                <a:picLocks noChangeAspect="1" noChangeArrowheads="1"/>
              </p:cNvPicPr>
              <p:nvPr/>
            </p:nvPicPr>
            <p:blipFill>
              <a:blip r:embed="rId3" cstate="print"/>
              <a:srcRect/>
              <a:stretch>
                <a:fillRect/>
              </a:stretch>
            </p:blipFill>
            <p:spPr bwMode="auto">
              <a:xfrm>
                <a:off x="5184983" y="4354575"/>
                <a:ext cx="3545131" cy="2240229"/>
              </a:xfrm>
              <a:prstGeom prst="rect">
                <a:avLst/>
              </a:prstGeom>
              <a:noFill/>
              <a:ln w="9525">
                <a:noFill/>
                <a:miter lim="800000"/>
                <a:headEnd/>
                <a:tailEnd/>
              </a:ln>
            </p:spPr>
          </p:pic>
          <p:sp>
            <p:nvSpPr>
              <p:cNvPr id="29" name="Rectangle 8"/>
              <p:cNvSpPr>
                <a:spLocks noChangeArrowheads="1"/>
              </p:cNvSpPr>
              <p:nvPr/>
            </p:nvSpPr>
            <p:spPr bwMode="auto">
              <a:xfrm>
                <a:off x="251520" y="6526438"/>
                <a:ext cx="3744225" cy="338040"/>
              </a:xfrm>
              <a:prstGeom prst="rect">
                <a:avLst/>
              </a:prstGeom>
              <a:noFill/>
              <a:ln>
                <a:noFill/>
              </a:ln>
              <a:effectLst/>
              <a:extLst/>
            </p:spPr>
            <p:txBody>
              <a:bodyPr>
                <a:spAutoFit/>
              </a:bodyPr>
              <a:lstStyle/>
              <a:p>
                <a:pPr>
                  <a:defRPr/>
                </a:pPr>
                <a:r>
                  <a:rPr lang="pt-BR" sz="800" baseline="0" dirty="0">
                    <a:latin typeface="+mj-lt"/>
                  </a:rPr>
                  <a:t>UFRJ </a:t>
                </a:r>
                <a:r>
                  <a:rPr lang="pt-BR" sz="800" baseline="0" dirty="0" err="1">
                    <a:latin typeface="+mj-lt"/>
                  </a:rPr>
                  <a:t>Seminar</a:t>
                </a:r>
                <a:r>
                  <a:rPr lang="pt-BR" sz="800" baseline="0" dirty="0">
                    <a:latin typeface="+mj-lt"/>
                  </a:rPr>
                  <a:t> </a:t>
                </a:r>
                <a:r>
                  <a:rPr lang="pt-BR" sz="800" baseline="0" dirty="0" err="1">
                    <a:latin typeface="+mj-lt"/>
                  </a:rPr>
                  <a:t>on</a:t>
                </a:r>
                <a:r>
                  <a:rPr lang="pt-BR" sz="800" baseline="0" dirty="0">
                    <a:latin typeface="+mj-lt"/>
                  </a:rPr>
                  <a:t> </a:t>
                </a:r>
                <a:r>
                  <a:rPr lang="pt-BR" sz="800" baseline="0" dirty="0" err="1">
                    <a:latin typeface="+mj-lt"/>
                  </a:rPr>
                  <a:t>Internationalization</a:t>
                </a:r>
                <a:r>
                  <a:rPr lang="pt-BR" sz="800" baseline="0" dirty="0">
                    <a:latin typeface="+mj-lt"/>
                  </a:rPr>
                  <a:t> (</a:t>
                </a:r>
                <a:r>
                  <a:rPr lang="pt-BR" sz="800" baseline="0" dirty="0" err="1">
                    <a:latin typeface="+mj-lt"/>
                  </a:rPr>
                  <a:t>Minister</a:t>
                </a:r>
                <a:r>
                  <a:rPr lang="pt-BR" sz="800" baseline="0" dirty="0">
                    <a:latin typeface="+mj-lt"/>
                  </a:rPr>
                  <a:t> </a:t>
                </a:r>
                <a:r>
                  <a:rPr lang="pt-BR" sz="800" baseline="0" dirty="0" err="1">
                    <a:latin typeface="+mj-lt"/>
                  </a:rPr>
                  <a:t>of</a:t>
                </a:r>
                <a:r>
                  <a:rPr lang="pt-BR" sz="800" baseline="0" dirty="0">
                    <a:latin typeface="+mj-lt"/>
                  </a:rPr>
                  <a:t> </a:t>
                </a:r>
                <a:r>
                  <a:rPr lang="pt-BR" sz="800" baseline="0" dirty="0" err="1">
                    <a:latin typeface="+mj-lt"/>
                  </a:rPr>
                  <a:t>Defense</a:t>
                </a:r>
                <a:r>
                  <a:rPr lang="pt-BR" sz="800" baseline="0" dirty="0">
                    <a:latin typeface="+mj-lt"/>
                  </a:rPr>
                  <a:t> Celso Amorim</a:t>
                </a:r>
                <a:endParaRPr lang="pt-BR" sz="900" b="1" i="1" baseline="0" dirty="0">
                  <a:latin typeface="+mj-lt"/>
                </a:endParaRPr>
              </a:p>
            </p:txBody>
          </p:sp>
          <p:sp>
            <p:nvSpPr>
              <p:cNvPr id="30" name="Rectangle 8"/>
              <p:cNvSpPr>
                <a:spLocks noChangeArrowheads="1"/>
              </p:cNvSpPr>
              <p:nvPr/>
            </p:nvSpPr>
            <p:spPr bwMode="auto">
              <a:xfrm>
                <a:off x="5148383" y="6546777"/>
                <a:ext cx="3275042" cy="214277"/>
              </a:xfrm>
              <a:prstGeom prst="rect">
                <a:avLst/>
              </a:prstGeom>
              <a:noFill/>
              <a:ln>
                <a:noFill/>
              </a:ln>
              <a:effectLst/>
              <a:extLst/>
            </p:spPr>
            <p:txBody>
              <a:bodyPr>
                <a:spAutoFit/>
              </a:bodyPr>
              <a:lstStyle/>
              <a:p>
                <a:pPr>
                  <a:defRPr/>
                </a:pPr>
                <a:r>
                  <a:rPr lang="pt-BR" sz="800" baseline="0" dirty="0" err="1">
                    <a:latin typeface="+mj-lt"/>
                  </a:rPr>
                  <a:t>Fairs</a:t>
                </a:r>
                <a:r>
                  <a:rPr lang="pt-BR" sz="800" baseline="0" dirty="0">
                    <a:latin typeface="+mj-lt"/>
                  </a:rPr>
                  <a:t> </a:t>
                </a:r>
                <a:r>
                  <a:rPr lang="pt-BR" sz="800" baseline="0" dirty="0" err="1">
                    <a:latin typeface="+mj-lt"/>
                  </a:rPr>
                  <a:t>and</a:t>
                </a:r>
                <a:r>
                  <a:rPr lang="pt-BR" sz="800" baseline="0" dirty="0">
                    <a:latin typeface="+mj-lt"/>
                  </a:rPr>
                  <a:t> </a:t>
                </a:r>
                <a:r>
                  <a:rPr lang="pt-BR" sz="800" baseline="0" dirty="0" err="1">
                    <a:latin typeface="+mj-lt"/>
                  </a:rPr>
                  <a:t>Internship</a:t>
                </a:r>
                <a:r>
                  <a:rPr lang="pt-BR" sz="800" baseline="0" dirty="0">
                    <a:latin typeface="+mj-lt"/>
                  </a:rPr>
                  <a:t> </a:t>
                </a:r>
                <a:r>
                  <a:rPr lang="pt-BR" sz="800" baseline="0" dirty="0" err="1">
                    <a:latin typeface="+mj-lt"/>
                  </a:rPr>
                  <a:t>oportunities</a:t>
                </a:r>
                <a:r>
                  <a:rPr lang="pt-BR" sz="800" baseline="0" dirty="0">
                    <a:latin typeface="+mj-lt"/>
                  </a:rPr>
                  <a:t>.</a:t>
                </a:r>
                <a:endParaRPr lang="pt-BR" sz="900" b="1" i="1" baseline="0" dirty="0">
                  <a:latin typeface="+mj-lt"/>
                </a:endParaRPr>
              </a:p>
            </p:txBody>
          </p:sp>
          <p:pic>
            <p:nvPicPr>
              <p:cNvPr id="47119" name="Picture 2" descr="C:\Documents and Settings\renatobarreira\Desktop\fotos para photoshop\Nova imagem.JPG"/>
              <p:cNvPicPr>
                <a:picLocks noChangeAspect="1" noChangeArrowheads="1"/>
              </p:cNvPicPr>
              <p:nvPr/>
            </p:nvPicPr>
            <p:blipFill>
              <a:blip r:embed="rId4" cstate="print"/>
              <a:srcRect/>
              <a:stretch>
                <a:fillRect/>
              </a:stretch>
            </p:blipFill>
            <p:spPr bwMode="auto">
              <a:xfrm>
                <a:off x="374448" y="4365104"/>
                <a:ext cx="3405464" cy="2179797"/>
              </a:xfrm>
              <a:prstGeom prst="rect">
                <a:avLst/>
              </a:prstGeom>
              <a:noFill/>
              <a:ln w="9525">
                <a:noFill/>
                <a:miter lim="800000"/>
                <a:headEnd/>
                <a:tailEnd/>
              </a:ln>
            </p:spPr>
          </p:pic>
        </p:grpSp>
        <p:sp>
          <p:nvSpPr>
            <p:cNvPr id="47115" name="Retângulo 18"/>
            <p:cNvSpPr>
              <a:spLocks noChangeArrowheads="1"/>
            </p:cNvSpPr>
            <p:nvPr/>
          </p:nvSpPr>
          <p:spPr bwMode="auto">
            <a:xfrm>
              <a:off x="168397" y="3800417"/>
              <a:ext cx="6468936" cy="716257"/>
            </a:xfrm>
            <a:prstGeom prst="rect">
              <a:avLst/>
            </a:prstGeom>
            <a:noFill/>
            <a:ln w="9525">
              <a:noFill/>
              <a:miter lim="800000"/>
              <a:headEnd/>
              <a:tailEnd/>
            </a:ln>
          </p:spPr>
          <p:txBody>
            <a:bodyPr wrap="none">
              <a:spAutoFit/>
            </a:bodyPr>
            <a:lstStyle/>
            <a:p>
              <a:pPr marL="285750" indent="-285750" algn="ctr"/>
              <a:r>
                <a:rPr lang="pt-BR" b="1" baseline="0" dirty="0" err="1" smtClean="0">
                  <a:solidFill>
                    <a:schemeClr val="tx2">
                      <a:lumMod val="75000"/>
                    </a:schemeClr>
                  </a:solidFill>
                  <a:latin typeface="Candara" pitchFamily="34" charset="0"/>
                </a:rPr>
                <a:t>Events</a:t>
              </a:r>
              <a:r>
                <a:rPr lang="pt-BR" b="1" baseline="0" dirty="0" smtClean="0">
                  <a:solidFill>
                    <a:schemeClr val="tx2">
                      <a:lumMod val="75000"/>
                    </a:schemeClr>
                  </a:solidFill>
                  <a:latin typeface="Candara" pitchFamily="34" charset="0"/>
                </a:rPr>
                <a:t> </a:t>
              </a:r>
              <a:r>
                <a:rPr lang="pt-BR" b="1" baseline="0" dirty="0" err="1" smtClean="0">
                  <a:solidFill>
                    <a:schemeClr val="tx2">
                      <a:lumMod val="75000"/>
                    </a:schemeClr>
                  </a:solidFill>
                  <a:latin typeface="Candara" pitchFamily="34" charset="0"/>
                </a:rPr>
                <a:t>that</a:t>
              </a:r>
              <a:r>
                <a:rPr lang="pt-BR" b="1" baseline="0" dirty="0" smtClean="0">
                  <a:solidFill>
                    <a:schemeClr val="tx2">
                      <a:lumMod val="75000"/>
                    </a:schemeClr>
                  </a:solidFill>
                  <a:latin typeface="Candara" pitchFamily="34" charset="0"/>
                </a:rPr>
                <a:t> </a:t>
              </a:r>
              <a:r>
                <a:rPr lang="pt-BR" b="1" baseline="0" dirty="0" err="1" smtClean="0">
                  <a:solidFill>
                    <a:schemeClr val="tx2">
                      <a:lumMod val="75000"/>
                    </a:schemeClr>
                  </a:solidFill>
                  <a:latin typeface="Candara" pitchFamily="34" charset="0"/>
                </a:rPr>
                <a:t>bring</a:t>
              </a:r>
              <a:r>
                <a:rPr lang="pt-BR" b="1" baseline="0" dirty="0" smtClean="0">
                  <a:solidFill>
                    <a:schemeClr val="tx2">
                      <a:lumMod val="75000"/>
                    </a:schemeClr>
                  </a:solidFill>
                  <a:latin typeface="Candara" pitchFamily="34" charset="0"/>
                </a:rPr>
                <a:t> </a:t>
              </a:r>
              <a:r>
                <a:rPr lang="pt-BR" b="1" baseline="0" dirty="0" err="1" smtClean="0">
                  <a:solidFill>
                    <a:schemeClr val="tx2">
                      <a:lumMod val="75000"/>
                    </a:schemeClr>
                  </a:solidFill>
                  <a:latin typeface="Candara" pitchFamily="34" charset="0"/>
                </a:rPr>
                <a:t>society</a:t>
              </a:r>
              <a:r>
                <a:rPr lang="pt-BR" b="1" baseline="0" dirty="0" smtClean="0">
                  <a:solidFill>
                    <a:schemeClr val="tx2">
                      <a:lumMod val="75000"/>
                    </a:schemeClr>
                  </a:solidFill>
                  <a:latin typeface="Candara" pitchFamily="34" charset="0"/>
                </a:rPr>
                <a:t> </a:t>
              </a:r>
              <a:r>
                <a:rPr lang="pt-BR" b="1" baseline="0" dirty="0" err="1" smtClean="0">
                  <a:solidFill>
                    <a:schemeClr val="tx2">
                      <a:lumMod val="75000"/>
                    </a:schemeClr>
                  </a:solidFill>
                  <a:latin typeface="Candara" pitchFamily="34" charset="0"/>
                </a:rPr>
                <a:t>and</a:t>
              </a:r>
              <a:r>
                <a:rPr lang="pt-BR" b="1" baseline="0" dirty="0" smtClean="0">
                  <a:solidFill>
                    <a:schemeClr val="tx2">
                      <a:lumMod val="75000"/>
                    </a:schemeClr>
                  </a:solidFill>
                  <a:latin typeface="Candara" pitchFamily="34" charset="0"/>
                </a:rPr>
                <a:t> </a:t>
              </a:r>
              <a:r>
                <a:rPr lang="pt-BR" b="1" baseline="0" dirty="0" err="1" smtClean="0">
                  <a:solidFill>
                    <a:schemeClr val="tx2">
                      <a:lumMod val="75000"/>
                    </a:schemeClr>
                  </a:solidFill>
                  <a:latin typeface="Candara" pitchFamily="34" charset="0"/>
                </a:rPr>
                <a:t>the</a:t>
              </a:r>
              <a:r>
                <a:rPr lang="pt-BR" b="1" baseline="0" dirty="0" smtClean="0">
                  <a:solidFill>
                    <a:schemeClr val="tx2">
                      <a:lumMod val="75000"/>
                    </a:schemeClr>
                  </a:solidFill>
                  <a:latin typeface="Candara" pitchFamily="34" charset="0"/>
                </a:rPr>
                <a:t> </a:t>
              </a:r>
              <a:r>
                <a:rPr lang="pt-BR" b="1" baseline="0" dirty="0" err="1" smtClean="0">
                  <a:solidFill>
                    <a:schemeClr val="tx2">
                      <a:lumMod val="75000"/>
                    </a:schemeClr>
                  </a:solidFill>
                  <a:latin typeface="Candara" pitchFamily="34" charset="0"/>
                </a:rPr>
                <a:t>academic</a:t>
              </a:r>
              <a:r>
                <a:rPr lang="pt-BR" b="1" baseline="0" dirty="0" smtClean="0">
                  <a:solidFill>
                    <a:schemeClr val="tx2">
                      <a:lumMod val="75000"/>
                    </a:schemeClr>
                  </a:solidFill>
                  <a:latin typeface="Candara" pitchFamily="34" charset="0"/>
                </a:rPr>
                <a:t> </a:t>
              </a:r>
              <a:r>
                <a:rPr lang="pt-BR" b="1" baseline="0" dirty="0" err="1" smtClean="0">
                  <a:solidFill>
                    <a:schemeClr val="tx2">
                      <a:lumMod val="75000"/>
                    </a:schemeClr>
                  </a:solidFill>
                  <a:latin typeface="Candara" pitchFamily="34" charset="0"/>
                </a:rPr>
                <a:t>community</a:t>
              </a:r>
              <a:r>
                <a:rPr lang="pt-BR" b="1" baseline="0" dirty="0" smtClean="0">
                  <a:solidFill>
                    <a:schemeClr val="tx2">
                      <a:lumMod val="75000"/>
                    </a:schemeClr>
                  </a:solidFill>
                  <a:latin typeface="Candara" pitchFamily="34" charset="0"/>
                </a:rPr>
                <a:t> </a:t>
              </a:r>
              <a:r>
                <a:rPr lang="pt-BR" b="1" baseline="0" dirty="0" err="1" smtClean="0">
                  <a:solidFill>
                    <a:schemeClr val="tx2">
                      <a:lumMod val="75000"/>
                    </a:schemeClr>
                  </a:solidFill>
                  <a:latin typeface="Candara" pitchFamily="34" charset="0"/>
                </a:rPr>
                <a:t>closer</a:t>
              </a:r>
              <a:endParaRPr lang="pt-BR" baseline="0" dirty="0" smtClean="0">
                <a:solidFill>
                  <a:schemeClr val="tx2">
                    <a:lumMod val="75000"/>
                  </a:schemeClr>
                </a:solidFill>
                <a:latin typeface="Candara" pitchFamily="34" charset="0"/>
              </a:endParaRPr>
            </a:p>
            <a:p>
              <a:pPr marL="285750" indent="-285750" algn="ctr">
                <a:buFontTx/>
                <a:buBlip>
                  <a:blip r:embed="rId5"/>
                </a:buBlip>
              </a:pPr>
              <a:endParaRPr lang="pt-BR" sz="1800" baseline="0" dirty="0">
                <a:latin typeface="Calibri" pitchFamily="34" charset="0"/>
              </a:endParaRPr>
            </a:p>
          </p:txBody>
        </p:sp>
      </p:grpSp>
      <p:grpSp>
        <p:nvGrpSpPr>
          <p:cNvPr id="7" name="Grupo 6"/>
          <p:cNvGrpSpPr>
            <a:grpSpLocks/>
          </p:cNvGrpSpPr>
          <p:nvPr/>
        </p:nvGrpSpPr>
        <p:grpSpPr bwMode="auto">
          <a:xfrm>
            <a:off x="1214414" y="1000108"/>
            <a:ext cx="7605713" cy="2500313"/>
            <a:chOff x="164998" y="980133"/>
            <a:chExt cx="8439450" cy="2774290"/>
          </a:xfrm>
        </p:grpSpPr>
        <p:grpSp>
          <p:nvGrpSpPr>
            <p:cNvPr id="47108" name="Grupo 1"/>
            <p:cNvGrpSpPr>
              <a:grpSpLocks/>
            </p:cNvGrpSpPr>
            <p:nvPr/>
          </p:nvGrpSpPr>
          <p:grpSpPr bwMode="auto">
            <a:xfrm>
              <a:off x="164998" y="980133"/>
              <a:ext cx="8439450" cy="2774290"/>
              <a:chOff x="124858" y="980133"/>
              <a:chExt cx="8439450" cy="2774290"/>
            </a:xfrm>
          </p:grpSpPr>
          <p:sp>
            <p:nvSpPr>
              <p:cNvPr id="25" name="Rectangle 8"/>
              <p:cNvSpPr>
                <a:spLocks noChangeArrowheads="1"/>
              </p:cNvSpPr>
              <p:nvPr/>
            </p:nvSpPr>
            <p:spPr bwMode="auto">
              <a:xfrm>
                <a:off x="283395" y="3539526"/>
                <a:ext cx="2735643" cy="214897"/>
              </a:xfrm>
              <a:prstGeom prst="rect">
                <a:avLst/>
              </a:prstGeom>
              <a:noFill/>
              <a:ln>
                <a:noFill/>
              </a:ln>
              <a:effectLst/>
              <a:extLst/>
            </p:spPr>
            <p:txBody>
              <a:bodyPr>
                <a:spAutoFit/>
              </a:bodyPr>
              <a:lstStyle/>
              <a:p>
                <a:pPr>
                  <a:defRPr/>
                </a:pPr>
                <a:r>
                  <a:rPr lang="pt-BR" sz="800" baseline="0" dirty="0" err="1">
                    <a:latin typeface="+mj-lt"/>
                  </a:rPr>
                  <a:t>Faculty</a:t>
                </a:r>
                <a:r>
                  <a:rPr lang="pt-BR" sz="800" baseline="0" dirty="0">
                    <a:latin typeface="+mj-lt"/>
                  </a:rPr>
                  <a:t> </a:t>
                </a:r>
                <a:r>
                  <a:rPr lang="pt-BR" sz="800" baseline="0" dirty="0" err="1">
                    <a:latin typeface="+mj-lt"/>
                  </a:rPr>
                  <a:t>of</a:t>
                </a:r>
                <a:r>
                  <a:rPr lang="pt-BR" sz="800" baseline="0" dirty="0">
                    <a:latin typeface="+mj-lt"/>
                  </a:rPr>
                  <a:t> </a:t>
                </a:r>
                <a:r>
                  <a:rPr lang="pt-BR" sz="800" baseline="0" dirty="0" err="1">
                    <a:latin typeface="+mj-lt"/>
                  </a:rPr>
                  <a:t>Letters</a:t>
                </a:r>
                <a:r>
                  <a:rPr lang="pt-BR" sz="800" baseline="0" dirty="0">
                    <a:latin typeface="+mj-lt"/>
                  </a:rPr>
                  <a:t> </a:t>
                </a:r>
                <a:r>
                  <a:rPr lang="pt-BR" sz="800" baseline="0" dirty="0" err="1">
                    <a:latin typeface="+mj-lt"/>
                  </a:rPr>
                  <a:t>university</a:t>
                </a:r>
                <a:r>
                  <a:rPr lang="pt-BR" sz="800" baseline="0" dirty="0">
                    <a:latin typeface="+mj-lt"/>
                  </a:rPr>
                  <a:t> </a:t>
                </a:r>
                <a:r>
                  <a:rPr lang="pt-BR" sz="800" baseline="0" dirty="0" err="1">
                    <a:latin typeface="+mj-lt"/>
                  </a:rPr>
                  <a:t>restaurant</a:t>
                </a:r>
                <a:endParaRPr lang="pt-BR" sz="900" b="1" i="1" baseline="0" dirty="0">
                  <a:latin typeface="+mj-lt"/>
                </a:endParaRPr>
              </a:p>
            </p:txBody>
          </p:sp>
          <p:sp>
            <p:nvSpPr>
              <p:cNvPr id="26" name="Rectangle 8"/>
              <p:cNvSpPr>
                <a:spLocks noChangeArrowheads="1"/>
              </p:cNvSpPr>
              <p:nvPr/>
            </p:nvSpPr>
            <p:spPr bwMode="auto">
              <a:xfrm>
                <a:off x="5108203" y="3520149"/>
                <a:ext cx="3456105" cy="214897"/>
              </a:xfrm>
              <a:prstGeom prst="rect">
                <a:avLst/>
              </a:prstGeom>
              <a:noFill/>
              <a:ln>
                <a:noFill/>
              </a:ln>
              <a:effectLst/>
              <a:extLst/>
            </p:spPr>
            <p:txBody>
              <a:bodyPr>
                <a:spAutoFit/>
              </a:bodyPr>
              <a:lstStyle/>
              <a:p>
                <a:pPr>
                  <a:defRPr/>
                </a:pPr>
                <a:r>
                  <a:rPr lang="pt-BR" sz="800" baseline="0" dirty="0" err="1">
                    <a:latin typeface="+mj-lt"/>
                  </a:rPr>
                  <a:t>School</a:t>
                </a:r>
                <a:r>
                  <a:rPr lang="pt-BR" sz="800" baseline="0" dirty="0">
                    <a:latin typeface="+mj-lt"/>
                  </a:rPr>
                  <a:t> </a:t>
                </a:r>
                <a:r>
                  <a:rPr lang="pt-BR" sz="800" baseline="0" dirty="0" err="1">
                    <a:latin typeface="+mj-lt"/>
                  </a:rPr>
                  <a:t>of</a:t>
                </a:r>
                <a:r>
                  <a:rPr lang="pt-BR" sz="800" baseline="0" dirty="0">
                    <a:latin typeface="+mj-lt"/>
                  </a:rPr>
                  <a:t> </a:t>
                </a:r>
                <a:r>
                  <a:rPr lang="pt-BR" sz="800" baseline="0" dirty="0" err="1">
                    <a:latin typeface="+mj-lt"/>
                  </a:rPr>
                  <a:t>Physical</a:t>
                </a:r>
                <a:r>
                  <a:rPr lang="pt-BR" sz="800" baseline="0" dirty="0">
                    <a:latin typeface="+mj-lt"/>
                  </a:rPr>
                  <a:t> </a:t>
                </a:r>
                <a:r>
                  <a:rPr lang="pt-BR" sz="800" baseline="0" dirty="0" err="1">
                    <a:latin typeface="+mj-lt"/>
                  </a:rPr>
                  <a:t>Education</a:t>
                </a:r>
                <a:r>
                  <a:rPr lang="pt-BR" sz="800" baseline="0" dirty="0">
                    <a:latin typeface="+mj-lt"/>
                  </a:rPr>
                  <a:t> </a:t>
                </a:r>
                <a:r>
                  <a:rPr lang="pt-BR" sz="800" baseline="0" dirty="0" err="1">
                    <a:latin typeface="+mj-lt"/>
                  </a:rPr>
                  <a:t>and</a:t>
                </a:r>
                <a:r>
                  <a:rPr lang="pt-BR" sz="800" baseline="0" dirty="0">
                    <a:latin typeface="+mj-lt"/>
                  </a:rPr>
                  <a:t> Sports </a:t>
                </a:r>
                <a:r>
                  <a:rPr lang="pt-BR" sz="800" baseline="0" dirty="0" err="1">
                    <a:latin typeface="+mj-lt"/>
                  </a:rPr>
                  <a:t>University</a:t>
                </a:r>
                <a:r>
                  <a:rPr lang="pt-BR" sz="800" baseline="0" dirty="0">
                    <a:latin typeface="+mj-lt"/>
                  </a:rPr>
                  <a:t> </a:t>
                </a:r>
                <a:r>
                  <a:rPr lang="pt-BR" sz="800" baseline="0" dirty="0" err="1">
                    <a:latin typeface="+mj-lt"/>
                  </a:rPr>
                  <a:t>Restaurant</a:t>
                </a:r>
                <a:endParaRPr lang="pt-BR" sz="900" b="1" i="1" baseline="0" dirty="0">
                  <a:latin typeface="+mj-lt"/>
                </a:endParaRPr>
              </a:p>
            </p:txBody>
          </p:sp>
          <p:sp>
            <p:nvSpPr>
              <p:cNvPr id="47113" name="Retângulo 2"/>
              <p:cNvSpPr>
                <a:spLocks noChangeArrowheads="1"/>
              </p:cNvSpPr>
              <p:nvPr/>
            </p:nvSpPr>
            <p:spPr bwMode="auto">
              <a:xfrm>
                <a:off x="124858" y="980133"/>
                <a:ext cx="2648876" cy="409802"/>
              </a:xfrm>
              <a:prstGeom prst="rect">
                <a:avLst/>
              </a:prstGeom>
              <a:noFill/>
              <a:ln w="9525">
                <a:noFill/>
                <a:miter lim="800000"/>
                <a:headEnd/>
                <a:tailEnd/>
              </a:ln>
            </p:spPr>
            <p:txBody>
              <a:bodyPr wrap="none">
                <a:spAutoFit/>
              </a:bodyPr>
              <a:lstStyle/>
              <a:p>
                <a:pPr marL="285750" indent="-285750"/>
                <a:r>
                  <a:rPr lang="pt-BR" sz="1800" b="1" baseline="0" dirty="0" smtClean="0">
                    <a:latin typeface="Calibri" pitchFamily="34" charset="0"/>
                  </a:rPr>
                  <a:t>   </a:t>
                </a:r>
                <a:r>
                  <a:rPr lang="pt-BR" b="1" baseline="0" dirty="0" err="1" smtClean="0">
                    <a:solidFill>
                      <a:schemeClr val="tx2">
                        <a:lumMod val="75000"/>
                      </a:schemeClr>
                    </a:solidFill>
                    <a:latin typeface="Candara" pitchFamily="34" charset="0"/>
                  </a:rPr>
                  <a:t>University</a:t>
                </a:r>
                <a:r>
                  <a:rPr lang="pt-BR" b="1" baseline="0" dirty="0" smtClean="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Restaurants</a:t>
                </a:r>
                <a:r>
                  <a:rPr lang="pt-BR" b="1" baseline="0" dirty="0">
                    <a:solidFill>
                      <a:schemeClr val="tx2">
                        <a:lumMod val="75000"/>
                      </a:schemeClr>
                    </a:solidFill>
                    <a:latin typeface="Candara" pitchFamily="34" charset="0"/>
                  </a:rPr>
                  <a:t>;</a:t>
                </a:r>
                <a:endParaRPr lang="pt-BR" baseline="0" dirty="0">
                  <a:solidFill>
                    <a:schemeClr val="tx2">
                      <a:lumMod val="75000"/>
                    </a:schemeClr>
                  </a:solidFill>
                  <a:latin typeface="Candara" pitchFamily="34" charset="0"/>
                </a:endParaRPr>
              </a:p>
            </p:txBody>
          </p:sp>
        </p:grpSp>
        <p:pic>
          <p:nvPicPr>
            <p:cNvPr id="47109" name="Picture 2" descr="C:\Documents and Settings\renatobarreira\Desktop\Fotos apresentação\06_RU 000020 DIG.jpg"/>
            <p:cNvPicPr>
              <a:picLocks noChangeAspect="1" noChangeArrowheads="1"/>
            </p:cNvPicPr>
            <p:nvPr/>
          </p:nvPicPr>
          <p:blipFill>
            <a:blip r:embed="rId6" cstate="print"/>
            <a:srcRect/>
            <a:stretch>
              <a:fillRect/>
            </a:stretch>
          </p:blipFill>
          <p:spPr bwMode="auto">
            <a:xfrm>
              <a:off x="482060" y="1412775"/>
              <a:ext cx="3297852" cy="2160240"/>
            </a:xfrm>
            <a:prstGeom prst="rect">
              <a:avLst/>
            </a:prstGeom>
            <a:noFill/>
            <a:ln w="9525">
              <a:noFill/>
              <a:miter lim="800000"/>
              <a:headEnd/>
              <a:tailEnd/>
            </a:ln>
          </p:spPr>
        </p:pic>
        <p:pic>
          <p:nvPicPr>
            <p:cNvPr id="47110" name="Picture 3" descr="C:\Documents and Settings\renatobarreira\Desktop\Fotos apresentação\07_RU 000004 DIG.JPG"/>
            <p:cNvPicPr>
              <a:picLocks noChangeAspect="1" noChangeArrowheads="1"/>
            </p:cNvPicPr>
            <p:nvPr/>
          </p:nvPicPr>
          <p:blipFill>
            <a:blip r:embed="rId7" cstate="print"/>
            <a:srcRect/>
            <a:stretch>
              <a:fillRect/>
            </a:stretch>
          </p:blipFill>
          <p:spPr bwMode="auto">
            <a:xfrm>
              <a:off x="5148064" y="1412775"/>
              <a:ext cx="3456384" cy="2160241"/>
            </a:xfrm>
            <a:prstGeom prst="rect">
              <a:avLst/>
            </a:prstGeom>
            <a:noFill/>
            <a:ln w="9525">
              <a:noFill/>
              <a:miter lim="800000"/>
              <a:headEnd/>
              <a:tailEnd/>
            </a:ln>
          </p:spPr>
        </p:pic>
      </p:grpSp>
      <p:sp>
        <p:nvSpPr>
          <p:cNvPr id="17" name="Retângulo 16"/>
          <p:cNvSpPr/>
          <p:nvPr/>
        </p:nvSpPr>
        <p:spPr>
          <a:xfrm>
            <a:off x="2857488" y="214290"/>
            <a:ext cx="4097147" cy="584775"/>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Offers</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the</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Students</a:t>
            </a:r>
            <a:endPar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a:grpSpLocks/>
          </p:cNvGrpSpPr>
          <p:nvPr/>
        </p:nvGrpSpPr>
        <p:grpSpPr bwMode="auto">
          <a:xfrm>
            <a:off x="3214688" y="1000125"/>
            <a:ext cx="5622925" cy="5854631"/>
            <a:chOff x="2889019" y="981075"/>
            <a:chExt cx="5623463" cy="5854203"/>
          </a:xfrm>
        </p:grpSpPr>
        <p:pic>
          <p:nvPicPr>
            <p:cNvPr id="49160" name="Picture 4" descr="a"/>
            <p:cNvPicPr>
              <a:picLocks noChangeAspect="1" noChangeArrowheads="1"/>
            </p:cNvPicPr>
            <p:nvPr/>
          </p:nvPicPr>
          <p:blipFill>
            <a:blip r:embed="rId3" cstate="print"/>
            <a:srcRect/>
            <a:stretch>
              <a:fillRect/>
            </a:stretch>
          </p:blipFill>
          <p:spPr bwMode="auto">
            <a:xfrm>
              <a:off x="4638620" y="981075"/>
              <a:ext cx="3873862" cy="2454046"/>
            </a:xfrm>
            <a:prstGeom prst="rect">
              <a:avLst/>
            </a:prstGeom>
            <a:noFill/>
            <a:ln w="9525">
              <a:noFill/>
              <a:miter lim="800000"/>
              <a:headEnd/>
              <a:tailEnd/>
            </a:ln>
          </p:spPr>
        </p:pic>
        <p:sp>
          <p:nvSpPr>
            <p:cNvPr id="18" name="Rectangle 8"/>
            <p:cNvSpPr>
              <a:spLocks noChangeArrowheads="1"/>
            </p:cNvSpPr>
            <p:nvPr/>
          </p:nvSpPr>
          <p:spPr bwMode="auto">
            <a:xfrm>
              <a:off x="4603683" y="3428821"/>
              <a:ext cx="3275325" cy="215884"/>
            </a:xfrm>
            <a:prstGeom prst="rect">
              <a:avLst/>
            </a:prstGeom>
            <a:noFill/>
            <a:ln>
              <a:noFill/>
            </a:ln>
            <a:effectLst/>
            <a:extLst/>
          </p:spPr>
          <p:txBody>
            <a:bodyPr>
              <a:spAutoFit/>
            </a:bodyPr>
            <a:lstStyle/>
            <a:p>
              <a:pPr>
                <a:defRPr/>
              </a:pPr>
              <a:r>
                <a:rPr lang="pt-BR" sz="800" baseline="0" dirty="0" err="1">
                  <a:latin typeface="+mj-lt"/>
                </a:rPr>
                <a:t>Façade</a:t>
              </a:r>
              <a:r>
                <a:rPr lang="pt-BR" sz="800" baseline="0" dirty="0">
                  <a:latin typeface="+mj-lt"/>
                </a:rPr>
                <a:t> </a:t>
              </a:r>
              <a:r>
                <a:rPr lang="pt-BR" sz="800" baseline="0" dirty="0" err="1">
                  <a:latin typeface="+mj-lt"/>
                </a:rPr>
                <a:t>of</a:t>
              </a:r>
              <a:r>
                <a:rPr lang="pt-BR" sz="800" baseline="0" dirty="0">
                  <a:latin typeface="+mj-lt"/>
                </a:rPr>
                <a:t> </a:t>
              </a:r>
              <a:r>
                <a:rPr lang="pt-BR" sz="800" baseline="0" dirty="0" err="1">
                  <a:latin typeface="+mj-lt"/>
                </a:rPr>
                <a:t>the</a:t>
              </a:r>
              <a:r>
                <a:rPr lang="pt-BR" sz="800" baseline="0" dirty="0">
                  <a:latin typeface="+mj-lt"/>
                </a:rPr>
                <a:t> UFRJ Science </a:t>
              </a:r>
              <a:r>
                <a:rPr lang="pt-BR" sz="800" baseline="0" dirty="0" err="1">
                  <a:latin typeface="+mj-lt"/>
                </a:rPr>
                <a:t>and</a:t>
              </a:r>
              <a:r>
                <a:rPr lang="pt-BR" sz="800" baseline="0" dirty="0">
                  <a:latin typeface="+mj-lt"/>
                </a:rPr>
                <a:t> </a:t>
              </a:r>
              <a:r>
                <a:rPr lang="pt-BR" sz="800" baseline="0" dirty="0" err="1">
                  <a:latin typeface="+mj-lt"/>
                </a:rPr>
                <a:t>Culture</a:t>
              </a:r>
              <a:r>
                <a:rPr lang="pt-BR" sz="800" baseline="0" dirty="0">
                  <a:latin typeface="+mj-lt"/>
                </a:rPr>
                <a:t> </a:t>
              </a:r>
              <a:r>
                <a:rPr lang="pt-BR" sz="800" baseline="0" dirty="0" err="1">
                  <a:latin typeface="+mj-lt"/>
                </a:rPr>
                <a:t>Forum</a:t>
              </a:r>
              <a:endParaRPr lang="pt-BR" sz="900" b="1" i="1" baseline="0" dirty="0">
                <a:latin typeface="+mj-lt"/>
              </a:endParaRPr>
            </a:p>
          </p:txBody>
        </p:sp>
        <p:sp>
          <p:nvSpPr>
            <p:cNvPr id="20" name="Rectangle 8"/>
            <p:cNvSpPr>
              <a:spLocks noChangeArrowheads="1"/>
            </p:cNvSpPr>
            <p:nvPr/>
          </p:nvSpPr>
          <p:spPr bwMode="auto">
            <a:xfrm>
              <a:off x="2889019" y="6481361"/>
              <a:ext cx="3275325" cy="353917"/>
            </a:xfrm>
            <a:prstGeom prst="rect">
              <a:avLst/>
            </a:prstGeom>
            <a:noFill/>
            <a:ln>
              <a:noFill/>
            </a:ln>
            <a:effectLst/>
            <a:extLst/>
          </p:spPr>
          <p:txBody>
            <a:bodyPr>
              <a:spAutoFit/>
            </a:bodyPr>
            <a:lstStyle/>
            <a:p>
              <a:pPr>
                <a:defRPr/>
              </a:pPr>
              <a:endParaRPr lang="pt-BR" sz="800" b="1" i="1" baseline="0" dirty="0" smtClean="0">
                <a:latin typeface="+mj-lt"/>
              </a:endParaRPr>
            </a:p>
            <a:p>
              <a:pPr>
                <a:defRPr/>
              </a:pPr>
              <a:endParaRPr lang="pt-BR" sz="900" b="1" i="1" baseline="0" dirty="0">
                <a:latin typeface="+mj-lt"/>
              </a:endParaRPr>
            </a:p>
          </p:txBody>
        </p:sp>
      </p:grpSp>
      <p:grpSp>
        <p:nvGrpSpPr>
          <p:cNvPr id="8" name="Grupo 7"/>
          <p:cNvGrpSpPr>
            <a:grpSpLocks/>
          </p:cNvGrpSpPr>
          <p:nvPr/>
        </p:nvGrpSpPr>
        <p:grpSpPr bwMode="auto">
          <a:xfrm>
            <a:off x="1071538" y="1071546"/>
            <a:ext cx="3929090" cy="4770500"/>
            <a:chOff x="214282" y="1571612"/>
            <a:chExt cx="4572000" cy="4042528"/>
          </a:xfrm>
        </p:grpSpPr>
        <p:pic>
          <p:nvPicPr>
            <p:cNvPr id="49158" name="Picture 3" descr="C:\Documents and Settings\renatobarreira\Desktop\LOGOS UNIDADES\forum.jpg"/>
            <p:cNvPicPr>
              <a:picLocks noChangeAspect="1" noChangeArrowheads="1"/>
            </p:cNvPicPr>
            <p:nvPr/>
          </p:nvPicPr>
          <p:blipFill>
            <a:blip r:embed="rId4" cstate="print"/>
            <a:srcRect/>
            <a:stretch>
              <a:fillRect/>
            </a:stretch>
          </p:blipFill>
          <p:spPr bwMode="auto">
            <a:xfrm>
              <a:off x="1252816" y="1571612"/>
              <a:ext cx="1676111" cy="1449136"/>
            </a:xfrm>
            <a:prstGeom prst="rect">
              <a:avLst/>
            </a:prstGeom>
            <a:noFill/>
            <a:ln w="9525">
              <a:noFill/>
              <a:miter lim="800000"/>
              <a:headEnd/>
              <a:tailEnd/>
            </a:ln>
          </p:spPr>
        </p:pic>
        <p:sp>
          <p:nvSpPr>
            <p:cNvPr id="49159" name="Retângulo 6"/>
            <p:cNvSpPr>
              <a:spLocks noChangeArrowheads="1"/>
            </p:cNvSpPr>
            <p:nvPr/>
          </p:nvSpPr>
          <p:spPr bwMode="auto">
            <a:xfrm>
              <a:off x="214282" y="3214686"/>
              <a:ext cx="4572000" cy="2399454"/>
            </a:xfrm>
            <a:prstGeom prst="rect">
              <a:avLst/>
            </a:prstGeom>
            <a:noFill/>
            <a:ln w="9525">
              <a:noFill/>
              <a:miter lim="800000"/>
              <a:headEnd/>
              <a:tailEnd/>
            </a:ln>
          </p:spPr>
          <p:txBody>
            <a:bodyPr>
              <a:spAutoFit/>
            </a:bodyPr>
            <a:lstStyle/>
            <a:p>
              <a:pPr marL="285750" indent="-285750"/>
              <a:r>
                <a:rPr lang="pt-BR" b="1" baseline="0" dirty="0" err="1">
                  <a:solidFill>
                    <a:schemeClr val="tx2">
                      <a:lumMod val="75000"/>
                    </a:schemeClr>
                  </a:solidFill>
                  <a:latin typeface="Candara" pitchFamily="34" charset="0"/>
                </a:rPr>
                <a:t>Forum</a:t>
              </a:r>
              <a:r>
                <a:rPr lang="pt-BR" b="1" baseline="0" dirty="0">
                  <a:solidFill>
                    <a:schemeClr val="tx2">
                      <a:lumMod val="75000"/>
                    </a:schemeClr>
                  </a:solidFill>
                  <a:latin typeface="Candara" pitchFamily="34" charset="0"/>
                </a:rPr>
                <a:t> for </a:t>
              </a:r>
              <a:r>
                <a:rPr lang="pt-BR" b="1" baseline="0" dirty="0" err="1">
                  <a:solidFill>
                    <a:schemeClr val="tx2">
                      <a:lumMod val="75000"/>
                    </a:schemeClr>
                  </a:solidFill>
                  <a:latin typeface="Candara" pitchFamily="34" charset="0"/>
                </a:rPr>
                <a:t>Science</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and</a:t>
              </a:r>
              <a:r>
                <a:rPr lang="pt-BR" b="1" baseline="0" dirty="0">
                  <a:solidFill>
                    <a:schemeClr val="tx2">
                      <a:lumMod val="75000"/>
                    </a:schemeClr>
                  </a:solidFill>
                  <a:latin typeface="Candara" pitchFamily="34" charset="0"/>
                </a:rPr>
                <a:t> </a:t>
              </a:r>
              <a:r>
                <a:rPr lang="pt-BR" b="1" baseline="0" dirty="0" err="1">
                  <a:solidFill>
                    <a:schemeClr val="tx2">
                      <a:lumMod val="75000"/>
                    </a:schemeClr>
                  </a:solidFill>
                  <a:latin typeface="Candara" pitchFamily="34" charset="0"/>
                </a:rPr>
                <a:t>Culture</a:t>
              </a:r>
              <a:endParaRPr lang="pt-BR" b="1" baseline="0" dirty="0">
                <a:solidFill>
                  <a:schemeClr val="tx2">
                    <a:lumMod val="75000"/>
                  </a:schemeClr>
                </a:solidFill>
                <a:latin typeface="Candara" pitchFamily="34" charset="0"/>
              </a:endParaRPr>
            </a:p>
            <a:p>
              <a:pPr marL="285750" indent="-285750">
                <a:buFont typeface="Arial" charset="0"/>
                <a:buChar char="•"/>
              </a:pPr>
              <a:endParaRPr lang="pt-BR" baseline="0" dirty="0">
                <a:solidFill>
                  <a:schemeClr val="tx2">
                    <a:lumMod val="75000"/>
                  </a:schemeClr>
                </a:solidFill>
                <a:latin typeface="Candara" pitchFamily="34" charset="0"/>
              </a:endParaRPr>
            </a:p>
            <a:p>
              <a:pPr marL="285750" indent="-285750">
                <a:buFont typeface="Wingdings" pitchFamily="2" charset="2"/>
                <a:buChar char="§"/>
              </a:pPr>
              <a:r>
                <a:rPr lang="pt-BR" baseline="0" dirty="0" err="1">
                  <a:solidFill>
                    <a:schemeClr val="tx2">
                      <a:lumMod val="75000"/>
                    </a:schemeClr>
                  </a:solidFill>
                  <a:latin typeface="Candara" pitchFamily="34" charset="0"/>
                </a:rPr>
                <a:t>Founded</a:t>
              </a:r>
              <a:r>
                <a:rPr lang="pt-BR" baseline="0" dirty="0">
                  <a:solidFill>
                    <a:schemeClr val="tx2">
                      <a:lumMod val="75000"/>
                    </a:schemeClr>
                  </a:solidFill>
                  <a:latin typeface="Candara" pitchFamily="34" charset="0"/>
                </a:rPr>
                <a:t> in </a:t>
              </a:r>
              <a:r>
                <a:rPr lang="pt-BR" baseline="0" dirty="0" err="1">
                  <a:solidFill>
                    <a:schemeClr val="tx2">
                      <a:lumMod val="75000"/>
                    </a:schemeClr>
                  </a:solidFill>
                  <a:latin typeface="Candara" pitchFamily="34" charset="0"/>
                </a:rPr>
                <a:t>the</a:t>
              </a:r>
              <a:r>
                <a:rPr lang="pt-BR" baseline="0" dirty="0">
                  <a:solidFill>
                    <a:schemeClr val="tx2">
                      <a:lumMod val="75000"/>
                    </a:schemeClr>
                  </a:solidFill>
                  <a:latin typeface="Candara" pitchFamily="34" charset="0"/>
                </a:rPr>
                <a:t> 70s;</a:t>
              </a:r>
            </a:p>
            <a:p>
              <a:pPr marL="285750" indent="-285750">
                <a:buFont typeface="Wingdings" pitchFamily="2" charset="2"/>
                <a:buChar char="§"/>
              </a:pPr>
              <a:r>
                <a:rPr lang="pt-BR" baseline="0" dirty="0" err="1">
                  <a:solidFill>
                    <a:schemeClr val="tx2">
                      <a:lumMod val="75000"/>
                    </a:schemeClr>
                  </a:solidFill>
                  <a:latin typeface="Candara" pitchFamily="34" charset="0"/>
                </a:rPr>
                <a:t>Head</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office</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placed</a:t>
              </a:r>
              <a:r>
                <a:rPr lang="pt-BR" baseline="0" dirty="0">
                  <a:solidFill>
                    <a:schemeClr val="tx2">
                      <a:lumMod val="75000"/>
                    </a:schemeClr>
                  </a:solidFill>
                  <a:latin typeface="Candara" pitchFamily="34" charset="0"/>
                </a:rPr>
                <a:t> in </a:t>
              </a:r>
              <a:r>
                <a:rPr lang="pt-BR" i="1" baseline="0" dirty="0">
                  <a:solidFill>
                    <a:schemeClr val="tx2">
                      <a:lumMod val="75000"/>
                    </a:schemeClr>
                  </a:solidFill>
                  <a:latin typeface="Candara" pitchFamily="34" charset="0"/>
                </a:rPr>
                <a:t>Palácio Universitário da Praia Vermelha</a:t>
              </a:r>
              <a:r>
                <a:rPr lang="pt-BR" baseline="0" dirty="0">
                  <a:solidFill>
                    <a:schemeClr val="tx2">
                      <a:lumMod val="75000"/>
                    </a:schemeClr>
                  </a:solidFill>
                  <a:latin typeface="Candara" pitchFamily="34" charset="0"/>
                </a:rPr>
                <a:t> (</a:t>
              </a:r>
              <a:r>
                <a:rPr lang="pt-BR" i="1" baseline="0" dirty="0">
                  <a:solidFill>
                    <a:schemeClr val="tx2">
                      <a:lumMod val="75000"/>
                    </a:schemeClr>
                  </a:solidFill>
                  <a:latin typeface="Candara" pitchFamily="34" charset="0"/>
                </a:rPr>
                <a:t>Praia Vermelha </a:t>
              </a:r>
              <a:r>
                <a:rPr lang="pt-BR" baseline="0" dirty="0" err="1">
                  <a:solidFill>
                    <a:schemeClr val="tx2">
                      <a:lumMod val="75000"/>
                    </a:schemeClr>
                  </a:solidFill>
                  <a:latin typeface="Candara" pitchFamily="34" charset="0"/>
                </a:rPr>
                <a:t>University</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Palace</a:t>
              </a:r>
              <a:r>
                <a:rPr lang="pt-BR" baseline="0" dirty="0">
                  <a:solidFill>
                    <a:schemeClr val="tx2">
                      <a:lumMod val="75000"/>
                    </a:schemeClr>
                  </a:solidFill>
                  <a:latin typeface="Candara" pitchFamily="34" charset="0"/>
                </a:rPr>
                <a:t>);</a:t>
              </a:r>
            </a:p>
            <a:p>
              <a:pPr marL="285750" indent="-285750">
                <a:buFont typeface="Wingdings" pitchFamily="2" charset="2"/>
                <a:buChar char="§"/>
              </a:pPr>
              <a:r>
                <a:rPr lang="pt-BR" baseline="0" dirty="0">
                  <a:solidFill>
                    <a:schemeClr val="tx2">
                      <a:lumMod val="75000"/>
                    </a:schemeClr>
                  </a:solidFill>
                  <a:latin typeface="Candara" pitchFamily="34" charset="0"/>
                </a:rPr>
                <a:t>UFRJ cultural site;</a:t>
              </a:r>
            </a:p>
            <a:p>
              <a:pPr marL="285750" indent="-285750">
                <a:buFont typeface="Wingdings" pitchFamily="2" charset="2"/>
                <a:buChar char="§"/>
              </a:pPr>
              <a:r>
                <a:rPr lang="pt-BR" baseline="0" dirty="0" err="1">
                  <a:solidFill>
                    <a:schemeClr val="tx2">
                      <a:lumMod val="75000"/>
                    </a:schemeClr>
                  </a:solidFill>
                  <a:latin typeface="Candara" pitchFamily="34" charset="0"/>
                </a:rPr>
                <a:t>Aims</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at</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creating</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an</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exchange</a:t>
              </a:r>
              <a:r>
                <a:rPr lang="pt-BR" baseline="0" dirty="0">
                  <a:solidFill>
                    <a:schemeClr val="tx2">
                      <a:lumMod val="75000"/>
                    </a:schemeClr>
                  </a:solidFill>
                  <a:latin typeface="Candara" pitchFamily="34" charset="0"/>
                </a:rPr>
                <a:t> net </a:t>
              </a:r>
              <a:r>
                <a:rPr lang="pt-BR" baseline="0" dirty="0" err="1">
                  <a:solidFill>
                    <a:schemeClr val="tx2">
                      <a:lumMod val="75000"/>
                    </a:schemeClr>
                  </a:solidFill>
                  <a:latin typeface="Candara" pitchFamily="34" charset="0"/>
                </a:rPr>
                <a:t>between</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academy</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and</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society</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through</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science</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arts</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politics</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and</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culture</a:t>
              </a:r>
              <a:r>
                <a:rPr lang="pt-BR" baseline="0" dirty="0">
                  <a:solidFill>
                    <a:schemeClr val="tx2">
                      <a:lumMod val="75000"/>
                    </a:schemeClr>
                  </a:solidFill>
                  <a:latin typeface="Candara" pitchFamily="34" charset="0"/>
                </a:rPr>
                <a:t> </a:t>
              </a:r>
              <a:r>
                <a:rPr lang="pt-BR" baseline="0" dirty="0" err="1">
                  <a:solidFill>
                    <a:schemeClr val="tx2">
                      <a:lumMod val="75000"/>
                    </a:schemeClr>
                  </a:solidFill>
                  <a:latin typeface="Candara" pitchFamily="34" charset="0"/>
                </a:rPr>
                <a:t>fields</a:t>
              </a:r>
              <a:r>
                <a:rPr lang="pt-BR" baseline="0" dirty="0">
                  <a:solidFill>
                    <a:schemeClr val="tx2">
                      <a:lumMod val="75000"/>
                    </a:schemeClr>
                  </a:solidFill>
                  <a:latin typeface="Candara" pitchFamily="34" charset="0"/>
                </a:rPr>
                <a:t>. </a:t>
              </a:r>
            </a:p>
            <a:p>
              <a:pPr marL="285750" indent="-285750">
                <a:buFont typeface="Arial" charset="0"/>
                <a:buChar char="•"/>
              </a:pPr>
              <a:endParaRPr lang="pt-BR" sz="1800" baseline="0" dirty="0">
                <a:latin typeface="Calibri" pitchFamily="34" charset="0"/>
              </a:endParaRPr>
            </a:p>
          </p:txBody>
        </p:sp>
      </p:grpSp>
      <p:pic>
        <p:nvPicPr>
          <p:cNvPr id="49156" name="Picture 3" descr="C:\Documents and Settings\renatobarreira\Desktop\Fotos apresentação\14_AEREAUFRJ 000056 DIG.jpg"/>
          <p:cNvPicPr preferRelativeResize="0">
            <a:picLocks noChangeArrowheads="1"/>
          </p:cNvPicPr>
          <p:nvPr/>
        </p:nvPicPr>
        <p:blipFill>
          <a:blip r:embed="rId5" cstate="print"/>
          <a:srcRect/>
          <a:stretch>
            <a:fillRect/>
          </a:stretch>
        </p:blipFill>
        <p:spPr bwMode="auto">
          <a:xfrm>
            <a:off x="5000625" y="3711575"/>
            <a:ext cx="3830638" cy="2789238"/>
          </a:xfrm>
          <a:prstGeom prst="rect">
            <a:avLst/>
          </a:prstGeom>
          <a:noFill/>
          <a:ln w="9525">
            <a:noFill/>
            <a:miter lim="800000"/>
            <a:headEnd/>
            <a:tailEnd/>
          </a:ln>
        </p:spPr>
      </p:pic>
      <p:sp>
        <p:nvSpPr>
          <p:cNvPr id="49157" name="CaixaDeTexto 20"/>
          <p:cNvSpPr txBox="1">
            <a:spLocks noChangeArrowheads="1"/>
          </p:cNvSpPr>
          <p:nvPr/>
        </p:nvSpPr>
        <p:spPr bwMode="auto">
          <a:xfrm>
            <a:off x="5000625" y="6500813"/>
            <a:ext cx="2500313" cy="215900"/>
          </a:xfrm>
          <a:prstGeom prst="rect">
            <a:avLst/>
          </a:prstGeom>
          <a:noFill/>
          <a:ln w="9525">
            <a:noFill/>
            <a:miter lim="800000"/>
            <a:headEnd/>
            <a:tailEnd/>
          </a:ln>
        </p:spPr>
        <p:txBody>
          <a:bodyPr>
            <a:spAutoFit/>
          </a:bodyPr>
          <a:lstStyle/>
          <a:p>
            <a:r>
              <a:rPr lang="pt-BR" sz="800" baseline="0" dirty="0" err="1">
                <a:latin typeface="Verdana" pitchFamily="34" charset="0"/>
              </a:rPr>
              <a:t>National</a:t>
            </a:r>
            <a:r>
              <a:rPr lang="pt-BR" sz="800" baseline="0" dirty="0">
                <a:latin typeface="Verdana" pitchFamily="34" charset="0"/>
              </a:rPr>
              <a:t> </a:t>
            </a:r>
            <a:r>
              <a:rPr lang="pt-BR" sz="800" baseline="0" dirty="0" err="1">
                <a:latin typeface="Verdana" pitchFamily="34" charset="0"/>
              </a:rPr>
              <a:t>Museum</a:t>
            </a:r>
            <a:endParaRPr lang="pt-BR" sz="800" baseline="0" dirty="0">
              <a:latin typeface="Verdana" pitchFamily="34" charset="0"/>
            </a:endParaRPr>
          </a:p>
        </p:txBody>
      </p:sp>
      <p:sp>
        <p:nvSpPr>
          <p:cNvPr id="12" name="CaixaDeTexto 11"/>
          <p:cNvSpPr txBox="1"/>
          <p:nvPr/>
        </p:nvSpPr>
        <p:spPr>
          <a:xfrm>
            <a:off x="3000364" y="214290"/>
            <a:ext cx="5000660" cy="748923"/>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Centers</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and</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Units</a:t>
            </a:r>
            <a:endPar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a:p>
            <a:endParaRPr lang="pt-B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7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9156"/>
                                        </p:tgtEl>
                                        <p:attrNameLst>
                                          <p:attrName>style.visibility</p:attrName>
                                        </p:attrNameLst>
                                      </p:cBhvr>
                                      <p:to>
                                        <p:strVal val="visible"/>
                                      </p:to>
                                    </p:set>
                                    <p:anim calcmode="lin" valueType="num">
                                      <p:cBhvr additive="base">
                                        <p:cTn id="24" dur="1000" fill="hold"/>
                                        <p:tgtEl>
                                          <p:spTgt spid="49156"/>
                                        </p:tgtEl>
                                        <p:attrNameLst>
                                          <p:attrName>ppt_x</p:attrName>
                                        </p:attrNameLst>
                                      </p:cBhvr>
                                      <p:tavLst>
                                        <p:tav tm="0">
                                          <p:val>
                                            <p:strVal val="#ppt_x"/>
                                          </p:val>
                                        </p:tav>
                                        <p:tav tm="100000">
                                          <p:val>
                                            <p:strVal val="#ppt_x"/>
                                          </p:val>
                                        </p:tav>
                                      </p:tavLst>
                                    </p:anim>
                                    <p:anim calcmode="lin" valueType="num">
                                      <p:cBhvr additive="base">
                                        <p:cTn id="25" dur="1000" fill="hold"/>
                                        <p:tgtEl>
                                          <p:spTgt spid="49156"/>
                                        </p:tgtEl>
                                        <p:attrNameLst>
                                          <p:attrName>ppt_y</p:attrName>
                                        </p:attrNameLst>
                                      </p:cBhvr>
                                      <p:tavLst>
                                        <p:tav tm="0">
                                          <p:val>
                                            <p:strVal val="1+#ppt_h/2"/>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9157"/>
                                        </p:tgtEl>
                                        <p:attrNameLst>
                                          <p:attrName>style.visibility</p:attrName>
                                        </p:attrNameLst>
                                      </p:cBhvr>
                                      <p:to>
                                        <p:strVal val="visible"/>
                                      </p:to>
                                    </p:set>
                                    <p:animEffect transition="in" filter="fade">
                                      <p:cBhvr>
                                        <p:cTn id="28" dur="1000"/>
                                        <p:tgtEl>
                                          <p:spTgt spid="49157"/>
                                        </p:tgtEl>
                                      </p:cBhvr>
                                    </p:animEffect>
                                    <p:anim calcmode="lin" valueType="num">
                                      <p:cBhvr>
                                        <p:cTn id="29" dur="1000" fill="hold"/>
                                        <p:tgtEl>
                                          <p:spTgt spid="49157"/>
                                        </p:tgtEl>
                                        <p:attrNameLst>
                                          <p:attrName>ppt_x</p:attrName>
                                        </p:attrNameLst>
                                      </p:cBhvr>
                                      <p:tavLst>
                                        <p:tav tm="0">
                                          <p:val>
                                            <p:strVal val="#ppt_x"/>
                                          </p:val>
                                        </p:tav>
                                        <p:tav tm="100000">
                                          <p:val>
                                            <p:strVal val="#ppt_x"/>
                                          </p:val>
                                        </p:tav>
                                      </p:tavLst>
                                    </p:anim>
                                    <p:anim calcmode="lin" valueType="num">
                                      <p:cBhvr>
                                        <p:cTn id="30" dur="1000" fill="hold"/>
                                        <p:tgtEl>
                                          <p:spTgt spid="49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tângulo 4"/>
          <p:cNvSpPr/>
          <p:nvPr/>
        </p:nvSpPr>
        <p:spPr bwMode="auto">
          <a:xfrm>
            <a:off x="1071538" y="1214422"/>
            <a:ext cx="4572000" cy="2508379"/>
          </a:xfrm>
          <a:prstGeom prst="rect">
            <a:avLst/>
          </a:prstGeom>
        </p:spPr>
        <p:txBody>
          <a:bodyPr bIns="0">
            <a:spAutoFit/>
          </a:bodyPr>
          <a:lstStyle/>
          <a:p>
            <a:pPr>
              <a:defRPr/>
            </a:pPr>
            <a:r>
              <a:rPr lang="pt-BR" b="1" baseline="0" dirty="0">
                <a:solidFill>
                  <a:schemeClr val="tx2">
                    <a:lumMod val="75000"/>
                  </a:schemeClr>
                </a:solidFill>
                <a:latin typeface="Candara" pitchFamily="34" charset="0"/>
                <a:cs typeface="Calibri" pitchFamily="34" charset="0"/>
              </a:rPr>
              <a:t>CCMN – Center </a:t>
            </a:r>
            <a:r>
              <a:rPr lang="pt-BR" b="1" baseline="0" dirty="0" err="1">
                <a:solidFill>
                  <a:schemeClr val="tx2">
                    <a:lumMod val="75000"/>
                  </a:schemeClr>
                </a:solidFill>
                <a:latin typeface="Candara" pitchFamily="34" charset="0"/>
                <a:cs typeface="Calibri" pitchFamily="34" charset="0"/>
              </a:rPr>
              <a:t>of</a:t>
            </a:r>
            <a:r>
              <a:rPr lang="pt-BR" b="1" baseline="0" dirty="0">
                <a:solidFill>
                  <a:schemeClr val="tx2">
                    <a:lumMod val="75000"/>
                  </a:schemeClr>
                </a:solidFill>
                <a:latin typeface="Candara" pitchFamily="34" charset="0"/>
                <a:cs typeface="Calibri" pitchFamily="34" charset="0"/>
              </a:rPr>
              <a:t> </a:t>
            </a:r>
            <a:r>
              <a:rPr lang="pt-BR" b="1" baseline="0" dirty="0" err="1">
                <a:solidFill>
                  <a:schemeClr val="tx2">
                    <a:lumMod val="75000"/>
                  </a:schemeClr>
                </a:solidFill>
                <a:latin typeface="Candara" pitchFamily="34" charset="0"/>
                <a:cs typeface="Calibri" pitchFamily="34" charset="0"/>
              </a:rPr>
              <a:t>Mathematics</a:t>
            </a:r>
            <a:r>
              <a:rPr lang="pt-BR" b="1" baseline="0" dirty="0">
                <a:solidFill>
                  <a:schemeClr val="tx2">
                    <a:lumMod val="75000"/>
                  </a:schemeClr>
                </a:solidFill>
                <a:latin typeface="Candara" pitchFamily="34" charset="0"/>
                <a:cs typeface="Calibri" pitchFamily="34" charset="0"/>
              </a:rPr>
              <a:t> </a:t>
            </a:r>
            <a:r>
              <a:rPr lang="pt-BR" b="1" baseline="0" dirty="0" err="1">
                <a:solidFill>
                  <a:schemeClr val="tx2">
                    <a:lumMod val="75000"/>
                  </a:schemeClr>
                </a:solidFill>
                <a:latin typeface="Candara" pitchFamily="34" charset="0"/>
                <a:cs typeface="Calibri" pitchFamily="34" charset="0"/>
              </a:rPr>
              <a:t>and</a:t>
            </a:r>
            <a:r>
              <a:rPr lang="pt-BR" b="1" baseline="0" dirty="0">
                <a:solidFill>
                  <a:schemeClr val="tx2">
                    <a:lumMod val="75000"/>
                  </a:schemeClr>
                </a:solidFill>
                <a:latin typeface="Candara" pitchFamily="34" charset="0"/>
                <a:cs typeface="Calibri" pitchFamily="34" charset="0"/>
              </a:rPr>
              <a:t> Natural </a:t>
            </a:r>
            <a:r>
              <a:rPr lang="pt-BR" b="1" baseline="0" dirty="0" err="1">
                <a:solidFill>
                  <a:schemeClr val="tx2">
                    <a:lumMod val="75000"/>
                  </a:schemeClr>
                </a:solidFill>
                <a:latin typeface="Candara" pitchFamily="34" charset="0"/>
                <a:cs typeface="Calibri" pitchFamily="34" charset="0"/>
              </a:rPr>
              <a:t>Sciences</a:t>
            </a:r>
            <a:r>
              <a:rPr lang="pt-BR" b="1" baseline="0" dirty="0" smtClean="0">
                <a:solidFill>
                  <a:schemeClr val="tx2">
                    <a:lumMod val="75000"/>
                  </a:schemeClr>
                </a:solidFill>
                <a:latin typeface="Candara" pitchFamily="34" charset="0"/>
                <a:cs typeface="Calibri" pitchFamily="34" charset="0"/>
              </a:rPr>
              <a:t>.</a:t>
            </a:r>
          </a:p>
          <a:p>
            <a:pPr>
              <a:buFont typeface="Wingdings" pitchFamily="2" charset="2"/>
              <a:buChar char="§"/>
              <a:defRPr/>
            </a:pPr>
            <a:endParaRPr lang="pt-BR" b="1" baseline="0" dirty="0">
              <a:solidFill>
                <a:schemeClr val="tx2">
                  <a:lumMod val="75000"/>
                </a:schemeClr>
              </a:solidFill>
              <a:latin typeface="Candara" pitchFamily="34" charset="0"/>
              <a:cs typeface="Calibri" pitchFamily="34" charset="0"/>
            </a:endParaRP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Institute of Mathematics</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Institute of Physics    	</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Institute of Chemistry</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Institute of Geosciences</a:t>
            </a:r>
          </a:p>
          <a:p>
            <a:pPr marL="285750" indent="-285750">
              <a:buFont typeface="Wingdings" pitchFamily="2" charset="2"/>
              <a:buChar char="§"/>
              <a:defRPr/>
            </a:pPr>
            <a:r>
              <a:rPr lang="en-US" baseline="0" dirty="0" err="1">
                <a:solidFill>
                  <a:schemeClr val="tx2">
                    <a:lumMod val="75000"/>
                  </a:schemeClr>
                </a:solidFill>
                <a:latin typeface="Candara" pitchFamily="34" charset="0"/>
                <a:cs typeface="Calibri" pitchFamily="34" charset="0"/>
              </a:rPr>
              <a:t>Valongo</a:t>
            </a:r>
            <a:r>
              <a:rPr lang="en-US" baseline="0" dirty="0">
                <a:solidFill>
                  <a:schemeClr val="tx2">
                    <a:lumMod val="75000"/>
                  </a:schemeClr>
                </a:solidFill>
                <a:latin typeface="Candara" pitchFamily="34" charset="0"/>
                <a:cs typeface="Calibri" pitchFamily="34" charset="0"/>
              </a:rPr>
              <a:t> Observatory</a:t>
            </a:r>
          </a:p>
          <a:p>
            <a:pPr marL="285750" indent="-285750">
              <a:buFont typeface="Wingdings" pitchFamily="2" charset="2"/>
              <a:buChar char="§"/>
              <a:defRPr/>
            </a:pPr>
            <a:r>
              <a:rPr lang="en-US" baseline="0" dirty="0" err="1">
                <a:solidFill>
                  <a:schemeClr val="tx2">
                    <a:lumMod val="75000"/>
                  </a:schemeClr>
                </a:solidFill>
                <a:latin typeface="Candara" pitchFamily="34" charset="0"/>
                <a:cs typeface="Calibri" pitchFamily="34" charset="0"/>
              </a:rPr>
              <a:t>Geodiversity</a:t>
            </a:r>
            <a:r>
              <a:rPr lang="en-US" baseline="0" dirty="0">
                <a:solidFill>
                  <a:schemeClr val="tx2">
                    <a:lumMod val="75000"/>
                  </a:schemeClr>
                </a:solidFill>
                <a:latin typeface="Candara" pitchFamily="34" charset="0"/>
                <a:cs typeface="Calibri" pitchFamily="34" charset="0"/>
              </a:rPr>
              <a:t> Museum</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Computer Science Center (NCE)</a:t>
            </a:r>
          </a:p>
        </p:txBody>
      </p:sp>
      <p:grpSp>
        <p:nvGrpSpPr>
          <p:cNvPr id="6" name="Grupo 5"/>
          <p:cNvGrpSpPr>
            <a:grpSpLocks/>
          </p:cNvGrpSpPr>
          <p:nvPr/>
        </p:nvGrpSpPr>
        <p:grpSpPr bwMode="auto">
          <a:xfrm>
            <a:off x="5643570" y="1214422"/>
            <a:ext cx="3362318" cy="5527690"/>
            <a:chOff x="5112976" y="780564"/>
            <a:chExt cx="3892241" cy="6104820"/>
          </a:xfrm>
        </p:grpSpPr>
        <p:grpSp>
          <p:nvGrpSpPr>
            <p:cNvPr id="51204" name="Grupo 3"/>
            <p:cNvGrpSpPr>
              <a:grpSpLocks/>
            </p:cNvGrpSpPr>
            <p:nvPr/>
          </p:nvGrpSpPr>
          <p:grpSpPr bwMode="auto">
            <a:xfrm>
              <a:off x="5112976" y="3596996"/>
              <a:ext cx="3275448" cy="3288388"/>
              <a:chOff x="5112976" y="3596996"/>
              <a:chExt cx="3275448" cy="3288388"/>
            </a:xfrm>
          </p:grpSpPr>
          <p:sp>
            <p:nvSpPr>
              <p:cNvPr id="51207" name="Rectangle 8"/>
              <p:cNvSpPr>
                <a:spLocks noChangeArrowheads="1"/>
              </p:cNvSpPr>
              <p:nvPr/>
            </p:nvSpPr>
            <p:spPr bwMode="auto">
              <a:xfrm>
                <a:off x="5112976" y="3596996"/>
                <a:ext cx="3275448" cy="215444"/>
              </a:xfrm>
              <a:prstGeom prst="rect">
                <a:avLst/>
              </a:prstGeom>
              <a:noFill/>
              <a:ln w="9525">
                <a:noFill/>
                <a:miter lim="800000"/>
                <a:headEnd/>
                <a:tailEnd/>
              </a:ln>
            </p:spPr>
            <p:txBody>
              <a:bodyPr>
                <a:spAutoFit/>
              </a:bodyPr>
              <a:lstStyle/>
              <a:p>
                <a:r>
                  <a:rPr lang="pt-BR" sz="800" baseline="0">
                    <a:latin typeface="Calibri" pitchFamily="34" charset="0"/>
                  </a:rPr>
                  <a:t>Institute of Physics</a:t>
                </a:r>
                <a:endParaRPr lang="pt-BR" sz="900" b="1" i="1" baseline="0">
                  <a:latin typeface="Calibri" pitchFamily="34" charset="0"/>
                </a:endParaRPr>
              </a:p>
            </p:txBody>
          </p:sp>
          <p:sp>
            <p:nvSpPr>
              <p:cNvPr id="51208" name="Retângulo 2"/>
              <p:cNvSpPr>
                <a:spLocks noChangeArrowheads="1"/>
              </p:cNvSpPr>
              <p:nvPr/>
            </p:nvSpPr>
            <p:spPr bwMode="auto">
              <a:xfrm>
                <a:off x="5148063" y="6669940"/>
                <a:ext cx="1770036" cy="215444"/>
              </a:xfrm>
              <a:prstGeom prst="rect">
                <a:avLst/>
              </a:prstGeom>
              <a:noFill/>
              <a:ln w="9525">
                <a:noFill/>
                <a:miter lim="800000"/>
                <a:headEnd/>
                <a:tailEnd/>
              </a:ln>
            </p:spPr>
            <p:txBody>
              <a:bodyPr wrap="none">
                <a:spAutoFit/>
              </a:bodyPr>
              <a:lstStyle/>
              <a:p>
                <a:r>
                  <a:rPr lang="pt-BR" sz="800" baseline="0">
                    <a:latin typeface="Calibri" pitchFamily="34" charset="0"/>
                  </a:rPr>
                  <a:t>Telescope in the Valongo Observatory</a:t>
                </a:r>
                <a:endParaRPr lang="pt-BR" sz="800" b="1" i="1" baseline="0">
                  <a:latin typeface="Calibri" pitchFamily="34" charset="0"/>
                </a:endParaRPr>
              </a:p>
            </p:txBody>
          </p:sp>
        </p:grpSp>
        <p:pic>
          <p:nvPicPr>
            <p:cNvPr id="51205" name="Picture 2" descr="C:\Documents and Settings\renatobarreira\Desktop\Fotos apresentação\08_CCMN IF 000008 DIG.jpg"/>
            <p:cNvPicPr>
              <a:picLocks noChangeAspect="1" noChangeArrowheads="1"/>
            </p:cNvPicPr>
            <p:nvPr/>
          </p:nvPicPr>
          <p:blipFill>
            <a:blip r:embed="rId3" cstate="print"/>
            <a:srcRect/>
            <a:stretch>
              <a:fillRect/>
            </a:stretch>
          </p:blipFill>
          <p:spPr bwMode="auto">
            <a:xfrm>
              <a:off x="5148061" y="780564"/>
              <a:ext cx="3857156" cy="2816432"/>
            </a:xfrm>
            <a:prstGeom prst="rect">
              <a:avLst/>
            </a:prstGeom>
            <a:noFill/>
            <a:ln w="9525">
              <a:noFill/>
              <a:miter lim="800000"/>
              <a:headEnd/>
              <a:tailEnd/>
            </a:ln>
          </p:spPr>
        </p:pic>
        <p:pic>
          <p:nvPicPr>
            <p:cNvPr id="51206" name="Picture 3" descr="C:\Documents and Settings\renatobarreira\Desktop\Fotos apresentação\09_CCMN OV 000002 DIG.jpg"/>
            <p:cNvPicPr>
              <a:picLocks noChangeAspect="1" noChangeArrowheads="1"/>
            </p:cNvPicPr>
            <p:nvPr/>
          </p:nvPicPr>
          <p:blipFill>
            <a:blip r:embed="rId4" cstate="print"/>
            <a:srcRect/>
            <a:stretch>
              <a:fillRect/>
            </a:stretch>
          </p:blipFill>
          <p:spPr bwMode="auto">
            <a:xfrm>
              <a:off x="5148064" y="3812439"/>
              <a:ext cx="3857153" cy="2856349"/>
            </a:xfrm>
            <a:prstGeom prst="rect">
              <a:avLst/>
            </a:prstGeom>
            <a:noFill/>
            <a:ln w="9525">
              <a:noFill/>
              <a:miter lim="800000"/>
              <a:headEnd/>
              <a:tailEnd/>
            </a:ln>
          </p:spPr>
        </p:pic>
      </p:grpSp>
      <p:sp>
        <p:nvSpPr>
          <p:cNvPr id="12" name="Retângulo 11"/>
          <p:cNvSpPr/>
          <p:nvPr/>
        </p:nvSpPr>
        <p:spPr>
          <a:xfrm>
            <a:off x="2500298" y="285728"/>
            <a:ext cx="3705245" cy="584775"/>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Centers</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and</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Units</a:t>
            </a:r>
            <a:endPar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pic>
        <p:nvPicPr>
          <p:cNvPr id="10" name="Imagem 9" descr="PR5 000327 DIG.jpg"/>
          <p:cNvPicPr>
            <a:picLocks noChangeAspect="1"/>
          </p:cNvPicPr>
          <p:nvPr/>
        </p:nvPicPr>
        <p:blipFill>
          <a:blip r:embed="rId5" cstate="print"/>
          <a:stretch>
            <a:fillRect/>
          </a:stretch>
        </p:blipFill>
        <p:spPr>
          <a:xfrm>
            <a:off x="1214414" y="4007365"/>
            <a:ext cx="3571900" cy="256490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tângulo 15"/>
          <p:cNvSpPr/>
          <p:nvPr/>
        </p:nvSpPr>
        <p:spPr bwMode="auto">
          <a:xfrm>
            <a:off x="1068394" y="1214422"/>
            <a:ext cx="4432300" cy="1523494"/>
          </a:xfrm>
          <a:prstGeom prst="rect">
            <a:avLst/>
          </a:prstGeom>
        </p:spPr>
        <p:txBody>
          <a:bodyPr bIns="0">
            <a:spAutoFit/>
          </a:bodyPr>
          <a:lstStyle/>
          <a:p>
            <a:pPr>
              <a:defRPr/>
            </a:pPr>
            <a:r>
              <a:rPr lang="pt-BR" b="1" baseline="0" dirty="0">
                <a:solidFill>
                  <a:schemeClr val="tx2">
                    <a:lumMod val="75000"/>
                  </a:schemeClr>
                </a:solidFill>
                <a:latin typeface="Candara" pitchFamily="34" charset="0"/>
                <a:cs typeface="Calibri" pitchFamily="34" charset="0"/>
              </a:rPr>
              <a:t>CLA – Center </a:t>
            </a:r>
            <a:r>
              <a:rPr lang="pt-BR" b="1" baseline="0" dirty="0" err="1">
                <a:solidFill>
                  <a:schemeClr val="tx2">
                    <a:lumMod val="75000"/>
                  </a:schemeClr>
                </a:solidFill>
                <a:latin typeface="Candara" pitchFamily="34" charset="0"/>
                <a:cs typeface="Calibri" pitchFamily="34" charset="0"/>
              </a:rPr>
              <a:t>of</a:t>
            </a:r>
            <a:r>
              <a:rPr lang="pt-BR" b="1" baseline="0" dirty="0">
                <a:solidFill>
                  <a:schemeClr val="tx2">
                    <a:lumMod val="75000"/>
                  </a:schemeClr>
                </a:solidFill>
                <a:latin typeface="Candara" pitchFamily="34" charset="0"/>
                <a:cs typeface="Calibri" pitchFamily="34" charset="0"/>
              </a:rPr>
              <a:t> </a:t>
            </a:r>
            <a:r>
              <a:rPr lang="pt-BR" b="1" baseline="0" dirty="0" err="1">
                <a:solidFill>
                  <a:schemeClr val="tx2">
                    <a:lumMod val="75000"/>
                  </a:schemeClr>
                </a:solidFill>
                <a:latin typeface="Candara" pitchFamily="34" charset="0"/>
                <a:cs typeface="Calibri" pitchFamily="34" charset="0"/>
              </a:rPr>
              <a:t>Letters</a:t>
            </a:r>
            <a:r>
              <a:rPr lang="pt-BR" b="1" baseline="0" dirty="0">
                <a:solidFill>
                  <a:schemeClr val="tx2">
                    <a:lumMod val="75000"/>
                  </a:schemeClr>
                </a:solidFill>
                <a:latin typeface="Candara" pitchFamily="34" charset="0"/>
                <a:cs typeface="Calibri" pitchFamily="34" charset="0"/>
              </a:rPr>
              <a:t> </a:t>
            </a:r>
            <a:r>
              <a:rPr lang="pt-BR" b="1" baseline="0" dirty="0" err="1">
                <a:solidFill>
                  <a:schemeClr val="tx2">
                    <a:lumMod val="75000"/>
                  </a:schemeClr>
                </a:solidFill>
                <a:latin typeface="Candara" pitchFamily="34" charset="0"/>
                <a:cs typeface="Calibri" pitchFamily="34" charset="0"/>
              </a:rPr>
              <a:t>and</a:t>
            </a:r>
            <a:r>
              <a:rPr lang="pt-BR" b="1" baseline="0" dirty="0">
                <a:solidFill>
                  <a:schemeClr val="tx2">
                    <a:lumMod val="75000"/>
                  </a:schemeClr>
                </a:solidFill>
                <a:latin typeface="Candara" pitchFamily="34" charset="0"/>
                <a:cs typeface="Calibri" pitchFamily="34" charset="0"/>
              </a:rPr>
              <a:t> </a:t>
            </a:r>
            <a:r>
              <a:rPr lang="pt-BR" b="1" baseline="0" dirty="0" err="1" smtClean="0">
                <a:solidFill>
                  <a:schemeClr val="tx2">
                    <a:lumMod val="75000"/>
                  </a:schemeClr>
                </a:solidFill>
                <a:latin typeface="Candara" pitchFamily="34" charset="0"/>
                <a:cs typeface="Calibri" pitchFamily="34" charset="0"/>
              </a:rPr>
              <a:t>Arts</a:t>
            </a:r>
            <a:endParaRPr lang="pt-BR" b="1" baseline="0" dirty="0" smtClean="0">
              <a:solidFill>
                <a:schemeClr val="tx2">
                  <a:lumMod val="75000"/>
                </a:schemeClr>
              </a:solidFill>
              <a:latin typeface="Candara" pitchFamily="34" charset="0"/>
              <a:cs typeface="Calibri" pitchFamily="34" charset="0"/>
            </a:endParaRPr>
          </a:p>
          <a:p>
            <a:pPr>
              <a:buFont typeface="Wingdings" pitchFamily="2" charset="2"/>
              <a:buChar char="§"/>
              <a:defRPr/>
            </a:pPr>
            <a:endParaRPr lang="pt-BR" b="1" baseline="0" dirty="0">
              <a:solidFill>
                <a:schemeClr val="tx2">
                  <a:lumMod val="75000"/>
                </a:schemeClr>
              </a:solidFill>
              <a:latin typeface="Candara" pitchFamily="34" charset="0"/>
              <a:cs typeface="Calibri" pitchFamily="34" charset="0"/>
            </a:endParaRP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Faculty of Architecture and Urbanism;</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School of Fine Arts;</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Faculty of Letters ;</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School of Music.</a:t>
            </a:r>
          </a:p>
        </p:txBody>
      </p:sp>
      <p:sp>
        <p:nvSpPr>
          <p:cNvPr id="15" name="Retângulo 14"/>
          <p:cNvSpPr/>
          <p:nvPr/>
        </p:nvSpPr>
        <p:spPr>
          <a:xfrm>
            <a:off x="2857488" y="214290"/>
            <a:ext cx="3705245" cy="584775"/>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Centers</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and</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Units</a:t>
            </a:r>
            <a:endPar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pic>
        <p:nvPicPr>
          <p:cNvPr id="14" name="Imagem 13" descr="exibir (15).jpg"/>
          <p:cNvPicPr>
            <a:picLocks noChangeAspect="1"/>
          </p:cNvPicPr>
          <p:nvPr/>
        </p:nvPicPr>
        <p:blipFill>
          <a:blip r:embed="rId3" cstate="print"/>
          <a:stretch>
            <a:fillRect/>
          </a:stretch>
        </p:blipFill>
        <p:spPr>
          <a:xfrm>
            <a:off x="5572132" y="4196958"/>
            <a:ext cx="3357586" cy="2518190"/>
          </a:xfrm>
          <a:prstGeom prst="rect">
            <a:avLst/>
          </a:prstGeom>
        </p:spPr>
      </p:pic>
      <p:pic>
        <p:nvPicPr>
          <p:cNvPr id="18" name="Imagem 17" descr="exibir (19).jpg"/>
          <p:cNvPicPr>
            <a:picLocks noChangeAspect="1"/>
          </p:cNvPicPr>
          <p:nvPr/>
        </p:nvPicPr>
        <p:blipFill>
          <a:blip r:embed="rId4" cstate="print"/>
          <a:stretch>
            <a:fillRect/>
          </a:stretch>
        </p:blipFill>
        <p:spPr>
          <a:xfrm>
            <a:off x="5572132" y="1214422"/>
            <a:ext cx="3357586" cy="2232795"/>
          </a:xfrm>
          <a:prstGeom prst="rect">
            <a:avLst/>
          </a:prstGeom>
        </p:spPr>
      </p:pic>
      <p:pic>
        <p:nvPicPr>
          <p:cNvPr id="19" name="Imagem 18" descr="7740.jpg"/>
          <p:cNvPicPr>
            <a:picLocks noChangeAspect="1"/>
          </p:cNvPicPr>
          <p:nvPr/>
        </p:nvPicPr>
        <p:blipFill>
          <a:blip r:embed="rId5" cstate="print"/>
          <a:stretch>
            <a:fillRect/>
          </a:stretch>
        </p:blipFill>
        <p:spPr>
          <a:xfrm>
            <a:off x="1609722" y="2928934"/>
            <a:ext cx="2533650" cy="3810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1+#ppt_w/2"/>
                                          </p:val>
                                        </p:tav>
                                        <p:tav tm="100000">
                                          <p:val>
                                            <p:strVal val="#ppt_x"/>
                                          </p:val>
                                        </p:tav>
                                      </p:tavLst>
                                    </p:anim>
                                    <p:anim calcmode="lin" valueType="num">
                                      <p:cBhvr additive="base">
                                        <p:cTn id="20" dur="1000" fill="hold"/>
                                        <p:tgtEl>
                                          <p:spTgt spid="18"/>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7242" y="-71462"/>
            <a:ext cx="8229600" cy="1143000"/>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Higher</a:t>
            </a:r>
            <a:r>
              <a:rPr lang="pt-B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pt-BR" sz="32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Education</a:t>
            </a:r>
            <a:r>
              <a:rPr lang="pt-BR"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in </a:t>
            </a:r>
            <a:r>
              <a:rPr lang="pt-BR" sz="32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Brazil</a:t>
            </a:r>
            <a:endParaRPr lang="pt-B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Espaço Reservado para Conteúdo 3" descr="tabela.png"/>
          <p:cNvPicPr>
            <a:picLocks noGrp="1" noChangeAspect="1"/>
          </p:cNvPicPr>
          <p:nvPr>
            <p:ph idx="1"/>
          </p:nvPr>
        </p:nvPicPr>
        <p:blipFill>
          <a:blip r:embed="rId2" cstate="print"/>
          <a:stretch>
            <a:fillRect/>
          </a:stretch>
        </p:blipFill>
        <p:spPr>
          <a:xfrm>
            <a:off x="1785918" y="1346717"/>
            <a:ext cx="6072230" cy="5296993"/>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CaixaDeTexto 9"/>
          <p:cNvSpPr txBox="1"/>
          <p:nvPr/>
        </p:nvSpPr>
        <p:spPr bwMode="auto">
          <a:xfrm>
            <a:off x="1071538" y="1571612"/>
            <a:ext cx="4195379" cy="2585323"/>
          </a:xfrm>
          <a:prstGeom prst="rect">
            <a:avLst/>
          </a:prstGeom>
          <a:noFill/>
        </p:spPr>
        <p:txBody>
          <a:bodyPr wrap="none">
            <a:spAutoFit/>
          </a:bodyPr>
          <a:lstStyle/>
          <a:p>
            <a:pPr>
              <a:spcBef>
                <a:spcPts val="0"/>
              </a:spcBef>
              <a:defRPr/>
            </a:pPr>
            <a:r>
              <a:rPr lang="pt-BR" b="1" baseline="0" dirty="0">
                <a:solidFill>
                  <a:schemeClr val="tx2">
                    <a:lumMod val="75000"/>
                  </a:schemeClr>
                </a:solidFill>
                <a:latin typeface="Candara" pitchFamily="34" charset="0"/>
                <a:cs typeface="Calibri" pitchFamily="34" charset="0"/>
              </a:rPr>
              <a:t>Center </a:t>
            </a:r>
            <a:r>
              <a:rPr lang="pt-BR" b="1" baseline="0" dirty="0" err="1">
                <a:solidFill>
                  <a:schemeClr val="tx2">
                    <a:lumMod val="75000"/>
                  </a:schemeClr>
                </a:solidFill>
                <a:latin typeface="Candara" pitchFamily="34" charset="0"/>
                <a:cs typeface="Calibri" pitchFamily="34" charset="0"/>
              </a:rPr>
              <a:t>of</a:t>
            </a:r>
            <a:r>
              <a:rPr lang="pt-BR" b="1" baseline="0" dirty="0">
                <a:solidFill>
                  <a:schemeClr val="tx2">
                    <a:lumMod val="75000"/>
                  </a:schemeClr>
                </a:solidFill>
                <a:latin typeface="Candara" pitchFamily="34" charset="0"/>
                <a:cs typeface="Calibri" pitchFamily="34" charset="0"/>
              </a:rPr>
              <a:t> </a:t>
            </a:r>
            <a:r>
              <a:rPr lang="pt-BR" b="1" baseline="0" dirty="0" err="1">
                <a:solidFill>
                  <a:schemeClr val="tx2">
                    <a:lumMod val="75000"/>
                  </a:schemeClr>
                </a:solidFill>
                <a:latin typeface="Candara" pitchFamily="34" charset="0"/>
                <a:cs typeface="Calibri" pitchFamily="34" charset="0"/>
              </a:rPr>
              <a:t>Philosophy</a:t>
            </a:r>
            <a:r>
              <a:rPr lang="pt-BR" b="1" baseline="0" dirty="0">
                <a:solidFill>
                  <a:schemeClr val="tx2">
                    <a:lumMod val="75000"/>
                  </a:schemeClr>
                </a:solidFill>
                <a:latin typeface="Candara" pitchFamily="34" charset="0"/>
                <a:cs typeface="Calibri" pitchFamily="34" charset="0"/>
              </a:rPr>
              <a:t> </a:t>
            </a:r>
            <a:r>
              <a:rPr lang="pt-BR" b="1" baseline="0" dirty="0" err="1">
                <a:solidFill>
                  <a:schemeClr val="tx2">
                    <a:lumMod val="75000"/>
                  </a:schemeClr>
                </a:solidFill>
                <a:latin typeface="Candara" pitchFamily="34" charset="0"/>
                <a:cs typeface="Calibri" pitchFamily="34" charset="0"/>
              </a:rPr>
              <a:t>and</a:t>
            </a:r>
            <a:r>
              <a:rPr lang="pt-BR" b="1" baseline="0" dirty="0">
                <a:solidFill>
                  <a:schemeClr val="tx2">
                    <a:lumMod val="75000"/>
                  </a:schemeClr>
                </a:solidFill>
                <a:latin typeface="Candara" pitchFamily="34" charset="0"/>
                <a:cs typeface="Calibri" pitchFamily="34" charset="0"/>
              </a:rPr>
              <a:t> </a:t>
            </a:r>
            <a:r>
              <a:rPr lang="pt-BR" b="1" baseline="0" dirty="0" err="1">
                <a:solidFill>
                  <a:schemeClr val="tx2">
                    <a:lumMod val="75000"/>
                  </a:schemeClr>
                </a:solidFill>
                <a:latin typeface="Candara" pitchFamily="34" charset="0"/>
                <a:cs typeface="Calibri" pitchFamily="34" charset="0"/>
              </a:rPr>
              <a:t>Human</a:t>
            </a:r>
            <a:r>
              <a:rPr lang="pt-BR" b="1" baseline="0" dirty="0">
                <a:solidFill>
                  <a:schemeClr val="tx2">
                    <a:lumMod val="75000"/>
                  </a:schemeClr>
                </a:solidFill>
                <a:latin typeface="Candara" pitchFamily="34" charset="0"/>
                <a:cs typeface="Calibri" pitchFamily="34" charset="0"/>
              </a:rPr>
              <a:t> </a:t>
            </a:r>
            <a:r>
              <a:rPr lang="pt-BR" b="1" baseline="0" dirty="0" err="1" smtClean="0">
                <a:solidFill>
                  <a:schemeClr val="tx2">
                    <a:lumMod val="75000"/>
                  </a:schemeClr>
                </a:solidFill>
                <a:latin typeface="Candara" pitchFamily="34" charset="0"/>
                <a:cs typeface="Calibri" pitchFamily="34" charset="0"/>
              </a:rPr>
              <a:t>Sciences</a:t>
            </a:r>
            <a:endParaRPr lang="pt-BR" b="1" baseline="0" dirty="0" smtClean="0">
              <a:solidFill>
                <a:schemeClr val="tx2">
                  <a:lumMod val="75000"/>
                </a:schemeClr>
              </a:solidFill>
              <a:latin typeface="Candara" pitchFamily="34" charset="0"/>
              <a:cs typeface="Calibri" pitchFamily="34" charset="0"/>
            </a:endParaRPr>
          </a:p>
          <a:p>
            <a:pPr>
              <a:spcBef>
                <a:spcPts val="0"/>
              </a:spcBef>
              <a:defRPr/>
            </a:pPr>
            <a:endParaRPr lang="pt-BR" b="1" baseline="0" dirty="0">
              <a:solidFill>
                <a:schemeClr val="tx2">
                  <a:lumMod val="75000"/>
                </a:schemeClr>
              </a:solidFill>
              <a:latin typeface="Candara" pitchFamily="34" charset="0"/>
              <a:cs typeface="Calibri" pitchFamily="34" charset="0"/>
            </a:endParaRPr>
          </a:p>
          <a:p>
            <a:pPr marL="285750" indent="-285750">
              <a:spcBef>
                <a:spcPts val="0"/>
              </a:spcBef>
              <a:buFont typeface="Wingdings" pitchFamily="2" charset="2"/>
              <a:buChar char="§"/>
              <a:defRPr/>
            </a:pPr>
            <a:r>
              <a:rPr lang="en-US" baseline="0" dirty="0">
                <a:solidFill>
                  <a:schemeClr val="tx2">
                    <a:lumMod val="75000"/>
                  </a:schemeClr>
                </a:solidFill>
                <a:latin typeface="Candara" pitchFamily="34" charset="0"/>
                <a:cs typeface="Calibri" pitchFamily="34" charset="0"/>
              </a:rPr>
              <a:t>School of Communication;</a:t>
            </a:r>
          </a:p>
          <a:p>
            <a:pPr marL="285750" indent="-285750">
              <a:spcBef>
                <a:spcPts val="0"/>
              </a:spcBef>
              <a:buFont typeface="Wingdings" pitchFamily="2" charset="2"/>
              <a:buChar char="§"/>
              <a:defRPr/>
            </a:pPr>
            <a:r>
              <a:rPr lang="en-US" baseline="0" dirty="0">
                <a:solidFill>
                  <a:schemeClr val="tx2">
                    <a:lumMod val="75000"/>
                  </a:schemeClr>
                </a:solidFill>
                <a:latin typeface="Candara" pitchFamily="34" charset="0"/>
                <a:cs typeface="Calibri" pitchFamily="34" charset="0"/>
              </a:rPr>
              <a:t>School of Social Work;</a:t>
            </a:r>
          </a:p>
          <a:p>
            <a:pPr marL="285750" indent="-285750">
              <a:spcBef>
                <a:spcPts val="0"/>
              </a:spcBef>
              <a:buFont typeface="Wingdings" pitchFamily="2" charset="2"/>
              <a:buChar char="§"/>
              <a:defRPr/>
            </a:pPr>
            <a:r>
              <a:rPr lang="en-US" baseline="0" dirty="0">
                <a:solidFill>
                  <a:schemeClr val="tx2">
                    <a:lumMod val="75000"/>
                  </a:schemeClr>
                </a:solidFill>
                <a:latin typeface="Candara" pitchFamily="34" charset="0"/>
                <a:cs typeface="Calibri" pitchFamily="34" charset="0"/>
              </a:rPr>
              <a:t>Faculty of Education;</a:t>
            </a:r>
          </a:p>
          <a:p>
            <a:pPr marL="285750" indent="-285750">
              <a:spcBef>
                <a:spcPts val="0"/>
              </a:spcBef>
              <a:buFont typeface="Wingdings" pitchFamily="2" charset="2"/>
              <a:buChar char="§"/>
              <a:defRPr/>
            </a:pPr>
            <a:r>
              <a:rPr lang="en-US" baseline="0" dirty="0">
                <a:solidFill>
                  <a:schemeClr val="tx2">
                    <a:lumMod val="75000"/>
                  </a:schemeClr>
                </a:solidFill>
                <a:latin typeface="Candara" pitchFamily="34" charset="0"/>
                <a:cs typeface="Calibri" pitchFamily="34" charset="0"/>
              </a:rPr>
              <a:t>Institute of Philosophy and Social Sciences;</a:t>
            </a:r>
          </a:p>
          <a:p>
            <a:pPr marL="285750" indent="-285750">
              <a:spcBef>
                <a:spcPts val="0"/>
              </a:spcBef>
              <a:buFont typeface="Wingdings" pitchFamily="2" charset="2"/>
              <a:buChar char="§"/>
              <a:defRPr/>
            </a:pPr>
            <a:r>
              <a:rPr lang="en-US" baseline="0" dirty="0">
                <a:solidFill>
                  <a:schemeClr val="tx2">
                    <a:lumMod val="75000"/>
                  </a:schemeClr>
                </a:solidFill>
                <a:latin typeface="Candara" pitchFamily="34" charset="0"/>
                <a:cs typeface="Calibri" pitchFamily="34" charset="0"/>
              </a:rPr>
              <a:t>Institute of Psychology;</a:t>
            </a:r>
          </a:p>
          <a:p>
            <a:pPr marL="285750" indent="-285750">
              <a:spcBef>
                <a:spcPts val="0"/>
              </a:spcBef>
              <a:buFont typeface="Wingdings" pitchFamily="2" charset="2"/>
              <a:buChar char="§"/>
              <a:defRPr/>
            </a:pPr>
            <a:r>
              <a:rPr lang="en-US" baseline="0" dirty="0">
                <a:solidFill>
                  <a:schemeClr val="tx2">
                    <a:lumMod val="75000"/>
                  </a:schemeClr>
                </a:solidFill>
                <a:latin typeface="Candara" pitchFamily="34" charset="0"/>
                <a:cs typeface="Calibri" pitchFamily="34" charset="0"/>
              </a:rPr>
              <a:t>Institute of History;</a:t>
            </a:r>
          </a:p>
          <a:p>
            <a:pPr marL="285750" indent="-285750">
              <a:spcBef>
                <a:spcPts val="0"/>
              </a:spcBef>
              <a:buFont typeface="Wingdings" pitchFamily="2" charset="2"/>
              <a:buChar char="§"/>
              <a:defRPr/>
            </a:pPr>
            <a:r>
              <a:rPr lang="en-US" baseline="0" dirty="0">
                <a:solidFill>
                  <a:schemeClr val="tx2">
                    <a:lumMod val="75000"/>
                  </a:schemeClr>
                </a:solidFill>
                <a:latin typeface="Candara" pitchFamily="34" charset="0"/>
                <a:cs typeface="Calibri" pitchFamily="34" charset="0"/>
              </a:rPr>
              <a:t>Cap UFRJ (Laboratory School of UFRJ).</a:t>
            </a:r>
          </a:p>
          <a:p>
            <a:pPr marL="285750" indent="-285750">
              <a:buFont typeface="Arial" pitchFamily="34" charset="0"/>
              <a:buChar char="•"/>
              <a:defRPr/>
            </a:pPr>
            <a:endParaRPr lang="pt-BR" sz="1800" baseline="0" dirty="0"/>
          </a:p>
        </p:txBody>
      </p:sp>
      <p:grpSp>
        <p:nvGrpSpPr>
          <p:cNvPr id="2" name="Grupo 1"/>
          <p:cNvGrpSpPr>
            <a:grpSpLocks/>
          </p:cNvGrpSpPr>
          <p:nvPr/>
        </p:nvGrpSpPr>
        <p:grpSpPr bwMode="auto">
          <a:xfrm>
            <a:off x="5186493" y="1643050"/>
            <a:ext cx="4187049" cy="6391288"/>
            <a:chOff x="5162040" y="421375"/>
            <a:chExt cx="4186932" cy="6392001"/>
          </a:xfrm>
        </p:grpSpPr>
        <p:grpSp>
          <p:nvGrpSpPr>
            <p:cNvPr id="55300" name="Grupo 3"/>
            <p:cNvGrpSpPr>
              <a:grpSpLocks/>
            </p:cNvGrpSpPr>
            <p:nvPr/>
          </p:nvGrpSpPr>
          <p:grpSpPr bwMode="auto">
            <a:xfrm>
              <a:off x="5162040" y="3064876"/>
              <a:ext cx="4186932" cy="3748500"/>
              <a:chOff x="5220072" y="3280900"/>
              <a:chExt cx="4186932" cy="3748500"/>
            </a:xfrm>
          </p:grpSpPr>
          <p:sp>
            <p:nvSpPr>
              <p:cNvPr id="55302" name="Text Box 7"/>
              <p:cNvSpPr txBox="1">
                <a:spLocks noChangeArrowheads="1"/>
              </p:cNvSpPr>
              <p:nvPr/>
            </p:nvSpPr>
            <p:spPr bwMode="auto">
              <a:xfrm>
                <a:off x="5748572" y="3280900"/>
                <a:ext cx="3658432" cy="215444"/>
              </a:xfrm>
              <a:prstGeom prst="rect">
                <a:avLst/>
              </a:prstGeom>
              <a:noFill/>
              <a:ln w="9525">
                <a:noFill/>
                <a:miter lim="800000"/>
                <a:headEnd/>
                <a:tailEnd/>
              </a:ln>
            </p:spPr>
            <p:txBody>
              <a:bodyPr>
                <a:spAutoFit/>
              </a:bodyPr>
              <a:lstStyle/>
              <a:p>
                <a:r>
                  <a:rPr lang="pt-BR" sz="800" baseline="0" dirty="0" err="1">
                    <a:latin typeface="Calibri" pitchFamily="34" charset="0"/>
                  </a:rPr>
                  <a:t>Institute</a:t>
                </a:r>
                <a:r>
                  <a:rPr lang="pt-BR" sz="800" baseline="0" dirty="0">
                    <a:latin typeface="Calibri" pitchFamily="34" charset="0"/>
                  </a:rPr>
                  <a:t> </a:t>
                </a:r>
                <a:r>
                  <a:rPr lang="pt-BR" sz="800" baseline="0" dirty="0" err="1">
                    <a:latin typeface="Calibri" pitchFamily="34" charset="0"/>
                  </a:rPr>
                  <a:t>of</a:t>
                </a:r>
                <a:r>
                  <a:rPr lang="pt-BR" sz="800" baseline="0" dirty="0">
                    <a:latin typeface="Calibri" pitchFamily="34" charset="0"/>
                  </a:rPr>
                  <a:t> </a:t>
                </a:r>
                <a:r>
                  <a:rPr lang="pt-BR" sz="800" baseline="0" dirty="0" err="1">
                    <a:latin typeface="Calibri" pitchFamily="34" charset="0"/>
                  </a:rPr>
                  <a:t>Philosofy</a:t>
                </a:r>
                <a:r>
                  <a:rPr lang="pt-BR" sz="800" baseline="0" dirty="0">
                    <a:latin typeface="Calibri" pitchFamily="34" charset="0"/>
                  </a:rPr>
                  <a:t> </a:t>
                </a:r>
                <a:r>
                  <a:rPr lang="pt-BR" sz="800" baseline="0" dirty="0" err="1">
                    <a:latin typeface="Calibri" pitchFamily="34" charset="0"/>
                  </a:rPr>
                  <a:t>and</a:t>
                </a:r>
                <a:r>
                  <a:rPr lang="pt-BR" sz="800" baseline="0" dirty="0">
                    <a:latin typeface="Calibri" pitchFamily="34" charset="0"/>
                  </a:rPr>
                  <a:t> Social </a:t>
                </a:r>
                <a:r>
                  <a:rPr lang="pt-BR" sz="800" baseline="0" dirty="0" err="1">
                    <a:latin typeface="Calibri" pitchFamily="34" charset="0"/>
                  </a:rPr>
                  <a:t>Sciences</a:t>
                </a:r>
                <a:endParaRPr lang="pt-BR" sz="800" baseline="0" dirty="0">
                  <a:latin typeface="Calibri" pitchFamily="34" charset="0"/>
                </a:endParaRPr>
              </a:p>
            </p:txBody>
          </p:sp>
          <p:sp>
            <p:nvSpPr>
              <p:cNvPr id="55303" name="Text Box 7"/>
              <p:cNvSpPr txBox="1">
                <a:spLocks noChangeArrowheads="1"/>
              </p:cNvSpPr>
              <p:nvPr/>
            </p:nvSpPr>
            <p:spPr bwMode="auto">
              <a:xfrm>
                <a:off x="5220072" y="6813956"/>
                <a:ext cx="2592288" cy="215444"/>
              </a:xfrm>
              <a:prstGeom prst="rect">
                <a:avLst/>
              </a:prstGeom>
              <a:noFill/>
              <a:ln w="9525">
                <a:noFill/>
                <a:miter lim="800000"/>
                <a:headEnd/>
                <a:tailEnd/>
              </a:ln>
            </p:spPr>
            <p:txBody>
              <a:bodyPr>
                <a:spAutoFit/>
              </a:bodyPr>
              <a:lstStyle/>
              <a:p>
                <a:endParaRPr lang="pt-BR" sz="800" baseline="0">
                  <a:latin typeface="Calibri" pitchFamily="34" charset="0"/>
                </a:endParaRPr>
              </a:p>
            </p:txBody>
          </p:sp>
        </p:grpSp>
        <p:pic>
          <p:nvPicPr>
            <p:cNvPr id="55301" name="Picture 2" descr="C:\Documents and Settings\renatobarreira\Desktop\Fotos apresentação\13_CFCH IFCS 000006 DIG.jpg"/>
            <p:cNvPicPr preferRelativeResize="0">
              <a:picLocks noChangeArrowheads="1"/>
            </p:cNvPicPr>
            <p:nvPr/>
          </p:nvPicPr>
          <p:blipFill>
            <a:blip r:embed="rId3" cstate="print"/>
            <a:srcRect/>
            <a:stretch>
              <a:fillRect/>
            </a:stretch>
          </p:blipFill>
          <p:spPr bwMode="auto">
            <a:xfrm>
              <a:off x="5690540" y="421375"/>
              <a:ext cx="3116040" cy="2572055"/>
            </a:xfrm>
            <a:prstGeom prst="rect">
              <a:avLst/>
            </a:prstGeom>
            <a:noFill/>
            <a:ln w="9525">
              <a:noFill/>
              <a:miter lim="800000"/>
              <a:headEnd/>
              <a:tailEnd/>
            </a:ln>
          </p:spPr>
        </p:pic>
      </p:grpSp>
      <p:sp>
        <p:nvSpPr>
          <p:cNvPr id="11" name="Retângulo 10"/>
          <p:cNvSpPr/>
          <p:nvPr/>
        </p:nvSpPr>
        <p:spPr>
          <a:xfrm>
            <a:off x="2857488" y="500042"/>
            <a:ext cx="3705245" cy="584775"/>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Centers</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and</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Units</a:t>
            </a:r>
            <a:endPar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pic>
        <p:nvPicPr>
          <p:cNvPr id="9" name="Imagem 8" descr="exibir (5).jpg"/>
          <p:cNvPicPr>
            <a:picLocks noChangeAspect="1"/>
          </p:cNvPicPr>
          <p:nvPr/>
        </p:nvPicPr>
        <p:blipFill>
          <a:blip r:embed="rId4" cstate="print"/>
          <a:stretch>
            <a:fillRect/>
          </a:stretch>
        </p:blipFill>
        <p:spPr>
          <a:xfrm>
            <a:off x="1071538" y="4063470"/>
            <a:ext cx="4000528" cy="266035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CaixaDeTexto 4"/>
          <p:cNvSpPr txBox="1"/>
          <p:nvPr/>
        </p:nvSpPr>
        <p:spPr bwMode="auto">
          <a:xfrm>
            <a:off x="1000100" y="1071546"/>
            <a:ext cx="4000528" cy="2831544"/>
          </a:xfrm>
          <a:prstGeom prst="rect">
            <a:avLst/>
          </a:prstGeom>
          <a:noFill/>
        </p:spPr>
        <p:txBody>
          <a:bodyPr wrap="square">
            <a:spAutoFit/>
          </a:bodyPr>
          <a:lstStyle/>
          <a:p>
            <a:pPr>
              <a:defRPr/>
            </a:pPr>
            <a:r>
              <a:rPr lang="pt-BR" b="1" baseline="0" dirty="0" smtClean="0">
                <a:solidFill>
                  <a:schemeClr val="tx2">
                    <a:lumMod val="75000"/>
                  </a:schemeClr>
                </a:solidFill>
                <a:latin typeface="Candara" pitchFamily="34" charset="0"/>
                <a:cs typeface="Calibri" pitchFamily="34" charset="0"/>
              </a:rPr>
              <a:t>Center </a:t>
            </a:r>
            <a:r>
              <a:rPr lang="pt-BR" b="1" baseline="0" dirty="0" err="1" smtClean="0">
                <a:solidFill>
                  <a:schemeClr val="tx2">
                    <a:lumMod val="75000"/>
                  </a:schemeClr>
                </a:solidFill>
                <a:latin typeface="Candara" pitchFamily="34" charset="0"/>
                <a:cs typeface="Calibri" pitchFamily="34" charset="0"/>
              </a:rPr>
              <a:t>of</a:t>
            </a:r>
            <a:r>
              <a:rPr lang="pt-BR" b="1" baseline="0" dirty="0" smtClean="0">
                <a:solidFill>
                  <a:schemeClr val="tx2">
                    <a:lumMod val="75000"/>
                  </a:schemeClr>
                </a:solidFill>
                <a:latin typeface="Candara" pitchFamily="34" charset="0"/>
                <a:cs typeface="Calibri" pitchFamily="34" charset="0"/>
              </a:rPr>
              <a:t> </a:t>
            </a:r>
            <a:r>
              <a:rPr lang="pt-BR" b="1" baseline="0" dirty="0" err="1" smtClean="0">
                <a:solidFill>
                  <a:schemeClr val="tx2">
                    <a:lumMod val="75000"/>
                  </a:schemeClr>
                </a:solidFill>
                <a:latin typeface="Candara" pitchFamily="34" charset="0"/>
                <a:cs typeface="Calibri" pitchFamily="34" charset="0"/>
              </a:rPr>
              <a:t>Juridical</a:t>
            </a:r>
            <a:r>
              <a:rPr lang="pt-BR" b="1" baseline="0" dirty="0" smtClean="0">
                <a:solidFill>
                  <a:schemeClr val="tx2">
                    <a:lumMod val="75000"/>
                  </a:schemeClr>
                </a:solidFill>
                <a:latin typeface="Candara" pitchFamily="34" charset="0"/>
                <a:cs typeface="Calibri" pitchFamily="34" charset="0"/>
              </a:rPr>
              <a:t> </a:t>
            </a:r>
            <a:r>
              <a:rPr lang="pt-BR" b="1" baseline="0" dirty="0" err="1" smtClean="0">
                <a:solidFill>
                  <a:schemeClr val="tx2">
                    <a:lumMod val="75000"/>
                  </a:schemeClr>
                </a:solidFill>
                <a:latin typeface="Candara" pitchFamily="34" charset="0"/>
                <a:cs typeface="Calibri" pitchFamily="34" charset="0"/>
              </a:rPr>
              <a:t>and</a:t>
            </a:r>
            <a:r>
              <a:rPr lang="pt-BR" b="1" baseline="0" dirty="0" smtClean="0">
                <a:solidFill>
                  <a:schemeClr val="tx2">
                    <a:lumMod val="75000"/>
                  </a:schemeClr>
                </a:solidFill>
                <a:latin typeface="Candara" pitchFamily="34" charset="0"/>
                <a:cs typeface="Calibri" pitchFamily="34" charset="0"/>
              </a:rPr>
              <a:t> </a:t>
            </a:r>
            <a:r>
              <a:rPr lang="pt-BR" b="1" baseline="0" dirty="0" err="1" smtClean="0">
                <a:solidFill>
                  <a:schemeClr val="tx2">
                    <a:lumMod val="75000"/>
                  </a:schemeClr>
                </a:solidFill>
                <a:latin typeface="Candara" pitchFamily="34" charset="0"/>
                <a:cs typeface="Calibri" pitchFamily="34" charset="0"/>
              </a:rPr>
              <a:t>Economic</a:t>
            </a:r>
            <a:r>
              <a:rPr lang="pt-BR" b="1" baseline="0" dirty="0" smtClean="0">
                <a:solidFill>
                  <a:schemeClr val="tx2">
                    <a:lumMod val="75000"/>
                  </a:schemeClr>
                </a:solidFill>
                <a:latin typeface="Candara" pitchFamily="34" charset="0"/>
                <a:cs typeface="Calibri" pitchFamily="34" charset="0"/>
              </a:rPr>
              <a:t> </a:t>
            </a:r>
            <a:r>
              <a:rPr lang="pt-BR" b="1" baseline="0" dirty="0" err="1" smtClean="0">
                <a:solidFill>
                  <a:schemeClr val="tx2">
                    <a:lumMod val="75000"/>
                  </a:schemeClr>
                </a:solidFill>
                <a:latin typeface="Candara" pitchFamily="34" charset="0"/>
                <a:cs typeface="Calibri" pitchFamily="34" charset="0"/>
              </a:rPr>
              <a:t>Sciences</a:t>
            </a:r>
            <a:endParaRPr lang="pt-BR" b="1" baseline="0" dirty="0" smtClean="0">
              <a:solidFill>
                <a:schemeClr val="tx2">
                  <a:lumMod val="75000"/>
                </a:schemeClr>
              </a:solidFill>
              <a:latin typeface="Candara" pitchFamily="34" charset="0"/>
              <a:cs typeface="Calibri" pitchFamily="34" charset="0"/>
            </a:endParaRPr>
          </a:p>
          <a:p>
            <a:pPr>
              <a:defRPr/>
            </a:pPr>
            <a:endParaRPr lang="pt-BR" b="1" baseline="0" dirty="0" smtClean="0">
              <a:solidFill>
                <a:schemeClr val="tx2">
                  <a:lumMod val="75000"/>
                </a:schemeClr>
              </a:solidFill>
              <a:latin typeface="Candara" pitchFamily="34" charset="0"/>
              <a:cs typeface="Calibri" pitchFamily="34" charset="0"/>
            </a:endParaRPr>
          </a:p>
          <a:p>
            <a:pPr marL="285750" indent="-285750">
              <a:buFont typeface="Wingdings" pitchFamily="2" charset="2"/>
              <a:buChar char="§"/>
              <a:defRPr/>
            </a:pPr>
            <a:r>
              <a:rPr lang="en-US" baseline="0" dirty="0" smtClean="0">
                <a:solidFill>
                  <a:schemeClr val="tx2">
                    <a:lumMod val="75000"/>
                  </a:schemeClr>
                </a:solidFill>
                <a:latin typeface="Candara" pitchFamily="34" charset="0"/>
                <a:cs typeface="Calibri" pitchFamily="34" charset="0"/>
              </a:rPr>
              <a:t>Institute of Economics;</a:t>
            </a:r>
          </a:p>
          <a:p>
            <a:pPr marL="285750" indent="-285750">
              <a:buFont typeface="Wingdings" pitchFamily="2" charset="2"/>
              <a:buChar char="§"/>
              <a:defRPr/>
            </a:pPr>
            <a:r>
              <a:rPr lang="en-US" baseline="0" dirty="0" smtClean="0">
                <a:solidFill>
                  <a:schemeClr val="tx2">
                    <a:lumMod val="75000"/>
                  </a:schemeClr>
                </a:solidFill>
                <a:latin typeface="Candara" pitchFamily="34" charset="0"/>
                <a:cs typeface="Calibri" pitchFamily="34" charset="0"/>
              </a:rPr>
              <a:t>Faculty of Law;</a:t>
            </a:r>
          </a:p>
          <a:p>
            <a:pPr marL="285750" indent="-285750">
              <a:buFont typeface="Wingdings" pitchFamily="2" charset="2"/>
              <a:buChar char="§"/>
              <a:defRPr/>
            </a:pPr>
            <a:r>
              <a:rPr lang="en-US" baseline="0" dirty="0" smtClean="0">
                <a:solidFill>
                  <a:schemeClr val="tx2">
                    <a:lumMod val="75000"/>
                  </a:schemeClr>
                </a:solidFill>
                <a:latin typeface="Candara" pitchFamily="34" charset="0"/>
                <a:cs typeface="Calibri" pitchFamily="34" charset="0"/>
              </a:rPr>
              <a:t>Faculty of Management and Accounting Sciences ;</a:t>
            </a:r>
          </a:p>
          <a:p>
            <a:pPr marL="285750" indent="-285750">
              <a:buFont typeface="Wingdings" pitchFamily="2" charset="2"/>
              <a:buChar char="§"/>
              <a:defRPr/>
            </a:pPr>
            <a:r>
              <a:rPr lang="en-US" baseline="0" dirty="0" smtClean="0">
                <a:solidFill>
                  <a:schemeClr val="tx2">
                    <a:lumMod val="75000"/>
                  </a:schemeClr>
                </a:solidFill>
                <a:latin typeface="Candara" pitchFamily="34" charset="0"/>
                <a:cs typeface="Calibri" pitchFamily="34" charset="0"/>
              </a:rPr>
              <a:t>The COPPEAD Graduate School of Business;</a:t>
            </a:r>
          </a:p>
          <a:p>
            <a:pPr marL="285750" indent="-285750">
              <a:buFont typeface="Wingdings" pitchFamily="2" charset="2"/>
              <a:buChar char="§"/>
              <a:defRPr/>
            </a:pPr>
            <a:r>
              <a:rPr lang="en-US" baseline="0" dirty="0" smtClean="0">
                <a:solidFill>
                  <a:schemeClr val="tx2">
                    <a:lumMod val="75000"/>
                  </a:schemeClr>
                </a:solidFill>
                <a:latin typeface="Candara" pitchFamily="34" charset="0"/>
                <a:cs typeface="Calibri" pitchFamily="34" charset="0"/>
              </a:rPr>
              <a:t>IPPUR (Institute for Research and Urban and Regional Planning).</a:t>
            </a:r>
          </a:p>
          <a:p>
            <a:pPr marL="285750" indent="-285750">
              <a:buFont typeface="Arial" pitchFamily="34" charset="0"/>
              <a:buChar char="•"/>
              <a:defRPr/>
            </a:pPr>
            <a:endParaRPr lang="pt-BR" sz="1800" baseline="0" dirty="0">
              <a:latin typeface="Calibri" pitchFamily="34" charset="0"/>
              <a:cs typeface="Calibri" pitchFamily="34" charset="0"/>
            </a:endParaRPr>
          </a:p>
        </p:txBody>
      </p:sp>
      <p:grpSp>
        <p:nvGrpSpPr>
          <p:cNvPr id="3" name="Grupo 2"/>
          <p:cNvGrpSpPr>
            <a:grpSpLocks/>
          </p:cNvGrpSpPr>
          <p:nvPr/>
        </p:nvGrpSpPr>
        <p:grpSpPr bwMode="auto">
          <a:xfrm>
            <a:off x="5429256" y="1142984"/>
            <a:ext cx="3824281" cy="5643578"/>
            <a:chOff x="5186139" y="764704"/>
            <a:chExt cx="4210397" cy="6093296"/>
          </a:xfrm>
        </p:grpSpPr>
        <p:grpSp>
          <p:nvGrpSpPr>
            <p:cNvPr id="57348" name="Grupo 1"/>
            <p:cNvGrpSpPr>
              <a:grpSpLocks/>
            </p:cNvGrpSpPr>
            <p:nvPr/>
          </p:nvGrpSpPr>
          <p:grpSpPr bwMode="auto">
            <a:xfrm>
              <a:off x="5186139" y="3512235"/>
              <a:ext cx="4210397" cy="3345765"/>
              <a:chOff x="5114131" y="3512235"/>
              <a:chExt cx="4210397" cy="3345765"/>
            </a:xfrm>
          </p:grpSpPr>
          <p:sp>
            <p:nvSpPr>
              <p:cNvPr id="57351" name="Text Box 7"/>
              <p:cNvSpPr txBox="1">
                <a:spLocks noChangeArrowheads="1"/>
              </p:cNvSpPr>
              <p:nvPr/>
            </p:nvSpPr>
            <p:spPr bwMode="auto">
              <a:xfrm>
                <a:off x="5114131" y="6642556"/>
                <a:ext cx="4176464" cy="215444"/>
              </a:xfrm>
              <a:prstGeom prst="rect">
                <a:avLst/>
              </a:prstGeom>
              <a:noFill/>
              <a:ln w="9525">
                <a:noFill/>
                <a:miter lim="800000"/>
                <a:headEnd/>
                <a:tailEnd/>
              </a:ln>
            </p:spPr>
            <p:txBody>
              <a:bodyPr>
                <a:spAutoFit/>
              </a:bodyPr>
              <a:lstStyle/>
              <a:p>
                <a:r>
                  <a:rPr lang="en-US" sz="800" baseline="0">
                    <a:latin typeface="Calibri" pitchFamily="34" charset="0"/>
                  </a:rPr>
                  <a:t>Professors against the dictatorship in the Faculty of Law (1970)</a:t>
                </a:r>
                <a:endParaRPr lang="pt-BR" sz="800" baseline="0">
                  <a:latin typeface="Calibri" pitchFamily="34" charset="0"/>
                </a:endParaRPr>
              </a:p>
            </p:txBody>
          </p:sp>
          <p:sp>
            <p:nvSpPr>
              <p:cNvPr id="57352" name="Text Box 7"/>
              <p:cNvSpPr txBox="1">
                <a:spLocks noChangeArrowheads="1"/>
              </p:cNvSpPr>
              <p:nvPr/>
            </p:nvSpPr>
            <p:spPr bwMode="auto">
              <a:xfrm>
                <a:off x="5148064" y="3512235"/>
                <a:ext cx="4176464" cy="215444"/>
              </a:xfrm>
              <a:prstGeom prst="rect">
                <a:avLst/>
              </a:prstGeom>
              <a:noFill/>
              <a:ln w="9525">
                <a:noFill/>
                <a:miter lim="800000"/>
                <a:headEnd/>
                <a:tailEnd/>
              </a:ln>
            </p:spPr>
            <p:txBody>
              <a:bodyPr>
                <a:spAutoFit/>
              </a:bodyPr>
              <a:lstStyle/>
              <a:p>
                <a:r>
                  <a:rPr lang="pt-BR" sz="800" baseline="0">
                    <a:latin typeface="Calibri" pitchFamily="34" charset="0"/>
                  </a:rPr>
                  <a:t>Faculty of Economics</a:t>
                </a:r>
              </a:p>
            </p:txBody>
          </p:sp>
        </p:grpSp>
        <p:pic>
          <p:nvPicPr>
            <p:cNvPr id="57349" name="Picture 2" descr="C:\Documents and Settings\renatobarreira\Desktop\Fotos apresentação\15_CPV 000003 DIG.jpg"/>
            <p:cNvPicPr preferRelativeResize="0">
              <a:picLocks noChangeArrowheads="1"/>
            </p:cNvPicPr>
            <p:nvPr/>
          </p:nvPicPr>
          <p:blipFill>
            <a:blip r:embed="rId3" cstate="print"/>
            <a:srcRect/>
            <a:stretch>
              <a:fillRect/>
            </a:stretch>
          </p:blipFill>
          <p:spPr bwMode="auto">
            <a:xfrm>
              <a:off x="5220072" y="764704"/>
              <a:ext cx="3816424" cy="2790000"/>
            </a:xfrm>
            <a:prstGeom prst="rect">
              <a:avLst/>
            </a:prstGeom>
            <a:noFill/>
            <a:ln w="9525">
              <a:noFill/>
              <a:miter lim="800000"/>
              <a:headEnd/>
              <a:tailEnd/>
            </a:ln>
          </p:spPr>
        </p:pic>
        <p:pic>
          <p:nvPicPr>
            <p:cNvPr id="57350" name="Picture 3" descr="C:\Documents and Settings\renatobarreira\Desktop\Fotos apresentação\16_AN 000020 DIG PH.FOT.02007.036.jpg"/>
            <p:cNvPicPr>
              <a:picLocks noChangeAspect="1" noChangeArrowheads="1"/>
            </p:cNvPicPr>
            <p:nvPr/>
          </p:nvPicPr>
          <p:blipFill>
            <a:blip r:embed="rId4" cstate="print"/>
            <a:srcRect/>
            <a:stretch>
              <a:fillRect/>
            </a:stretch>
          </p:blipFill>
          <p:spPr bwMode="auto">
            <a:xfrm>
              <a:off x="5220072" y="3803437"/>
              <a:ext cx="3830400" cy="2865923"/>
            </a:xfrm>
            <a:prstGeom prst="rect">
              <a:avLst/>
            </a:prstGeom>
            <a:noFill/>
            <a:ln w="9525">
              <a:noFill/>
              <a:miter lim="800000"/>
              <a:headEnd/>
              <a:tailEnd/>
            </a:ln>
          </p:spPr>
        </p:pic>
      </p:grpSp>
      <p:sp>
        <p:nvSpPr>
          <p:cNvPr id="12" name="Retângulo 11"/>
          <p:cNvSpPr/>
          <p:nvPr/>
        </p:nvSpPr>
        <p:spPr>
          <a:xfrm>
            <a:off x="2428860" y="357166"/>
            <a:ext cx="3705245" cy="584775"/>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Centers</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and</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Units</a:t>
            </a:r>
            <a:endPar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aixaDeTexto 2"/>
          <p:cNvSpPr txBox="1"/>
          <p:nvPr/>
        </p:nvSpPr>
        <p:spPr bwMode="auto">
          <a:xfrm>
            <a:off x="1142976" y="1071546"/>
            <a:ext cx="4071966" cy="2831544"/>
          </a:xfrm>
          <a:prstGeom prst="rect">
            <a:avLst/>
          </a:prstGeom>
          <a:noFill/>
        </p:spPr>
        <p:txBody>
          <a:bodyPr wrap="square">
            <a:spAutoFit/>
          </a:bodyPr>
          <a:lstStyle/>
          <a:p>
            <a:pPr>
              <a:defRPr/>
            </a:pPr>
            <a:r>
              <a:rPr lang="pt-BR" b="1" baseline="0" dirty="0">
                <a:solidFill>
                  <a:schemeClr val="tx2">
                    <a:lumMod val="75000"/>
                  </a:schemeClr>
                </a:solidFill>
                <a:latin typeface="Candara" pitchFamily="34" charset="0"/>
                <a:cs typeface="Calibri" pitchFamily="34" charset="0"/>
              </a:rPr>
              <a:t>Center </a:t>
            </a:r>
            <a:r>
              <a:rPr lang="pt-BR" b="1" baseline="0" dirty="0" err="1">
                <a:solidFill>
                  <a:schemeClr val="tx2">
                    <a:lumMod val="75000"/>
                  </a:schemeClr>
                </a:solidFill>
                <a:latin typeface="Candara" pitchFamily="34" charset="0"/>
                <a:cs typeface="Calibri" pitchFamily="34" charset="0"/>
              </a:rPr>
              <a:t>of</a:t>
            </a:r>
            <a:r>
              <a:rPr lang="pt-BR" b="1" baseline="0" dirty="0">
                <a:solidFill>
                  <a:schemeClr val="tx2">
                    <a:lumMod val="75000"/>
                  </a:schemeClr>
                </a:solidFill>
                <a:latin typeface="Candara" pitchFamily="34" charset="0"/>
                <a:cs typeface="Calibri" pitchFamily="34" charset="0"/>
              </a:rPr>
              <a:t> </a:t>
            </a:r>
            <a:r>
              <a:rPr lang="pt-BR" b="1" baseline="0" dirty="0" err="1">
                <a:solidFill>
                  <a:schemeClr val="tx2">
                    <a:lumMod val="75000"/>
                  </a:schemeClr>
                </a:solidFill>
                <a:latin typeface="Candara" pitchFamily="34" charset="0"/>
                <a:cs typeface="Calibri" pitchFamily="34" charset="0"/>
              </a:rPr>
              <a:t>Health</a:t>
            </a:r>
            <a:r>
              <a:rPr lang="pt-BR" b="1" baseline="0" dirty="0">
                <a:solidFill>
                  <a:schemeClr val="tx2">
                    <a:lumMod val="75000"/>
                  </a:schemeClr>
                </a:solidFill>
                <a:latin typeface="Candara" pitchFamily="34" charset="0"/>
                <a:cs typeface="Calibri" pitchFamily="34" charset="0"/>
              </a:rPr>
              <a:t> </a:t>
            </a:r>
            <a:r>
              <a:rPr lang="pt-BR" b="1" baseline="0" dirty="0" err="1" smtClean="0">
                <a:solidFill>
                  <a:schemeClr val="tx2">
                    <a:lumMod val="75000"/>
                  </a:schemeClr>
                </a:solidFill>
                <a:latin typeface="Candara" pitchFamily="34" charset="0"/>
                <a:cs typeface="Calibri" pitchFamily="34" charset="0"/>
              </a:rPr>
              <a:t>Sciences</a:t>
            </a:r>
            <a:endParaRPr lang="pt-BR" b="1" baseline="0" dirty="0" smtClean="0">
              <a:solidFill>
                <a:schemeClr val="tx2">
                  <a:lumMod val="75000"/>
                </a:schemeClr>
              </a:solidFill>
              <a:latin typeface="Candara" pitchFamily="34" charset="0"/>
              <a:cs typeface="Calibri" pitchFamily="34" charset="0"/>
            </a:endParaRPr>
          </a:p>
          <a:p>
            <a:pPr>
              <a:defRPr/>
            </a:pPr>
            <a:endParaRPr lang="pt-BR" b="1" baseline="0" dirty="0">
              <a:solidFill>
                <a:schemeClr val="tx2">
                  <a:lumMod val="75000"/>
                </a:schemeClr>
              </a:solidFill>
              <a:latin typeface="Candara" pitchFamily="34" charset="0"/>
              <a:cs typeface="Calibri" pitchFamily="34" charset="0"/>
            </a:endParaRP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Comprises 24 units, including faculties, institutes, and 9 hospitals (e.g.):</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Medical School;</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Institute of Biomedical Sciences;</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Institute of Biology;</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Faculty of Odontology;</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University Hospital </a:t>
            </a:r>
            <a:r>
              <a:rPr lang="en-US" baseline="0" dirty="0" err="1">
                <a:solidFill>
                  <a:schemeClr val="tx2">
                    <a:lumMod val="75000"/>
                  </a:schemeClr>
                </a:solidFill>
                <a:latin typeface="Candara" pitchFamily="34" charset="0"/>
                <a:cs typeface="Calibri" pitchFamily="34" charset="0"/>
              </a:rPr>
              <a:t>Clementino</a:t>
            </a:r>
            <a:r>
              <a:rPr lang="en-US" baseline="0" dirty="0">
                <a:solidFill>
                  <a:schemeClr val="tx2">
                    <a:lumMod val="75000"/>
                  </a:schemeClr>
                </a:solidFill>
                <a:latin typeface="Candara" pitchFamily="34" charset="0"/>
                <a:cs typeface="Calibri" pitchFamily="34" charset="0"/>
              </a:rPr>
              <a:t> </a:t>
            </a:r>
            <a:r>
              <a:rPr lang="en-US" baseline="0" dirty="0" err="1">
                <a:solidFill>
                  <a:schemeClr val="tx2">
                    <a:lumMod val="75000"/>
                  </a:schemeClr>
                </a:solidFill>
                <a:latin typeface="Candara" pitchFamily="34" charset="0"/>
                <a:cs typeface="Calibri" pitchFamily="34" charset="0"/>
              </a:rPr>
              <a:t>Fraga</a:t>
            </a:r>
            <a:r>
              <a:rPr lang="en-US" baseline="0" dirty="0">
                <a:solidFill>
                  <a:schemeClr val="tx2">
                    <a:lumMod val="75000"/>
                  </a:schemeClr>
                </a:solidFill>
                <a:latin typeface="Candara" pitchFamily="34" charset="0"/>
                <a:cs typeface="Calibri" pitchFamily="34" charset="0"/>
              </a:rPr>
              <a:t> </a:t>
            </a:r>
            <a:r>
              <a:rPr lang="en-US" baseline="0" dirty="0" err="1">
                <a:solidFill>
                  <a:schemeClr val="tx2">
                    <a:lumMod val="75000"/>
                  </a:schemeClr>
                </a:solidFill>
                <a:latin typeface="Candara" pitchFamily="34" charset="0"/>
                <a:cs typeface="Calibri" pitchFamily="34" charset="0"/>
              </a:rPr>
              <a:t>Filho</a:t>
            </a:r>
            <a:r>
              <a:rPr lang="en-US" baseline="0" dirty="0">
                <a:solidFill>
                  <a:schemeClr val="tx2">
                    <a:lumMod val="75000"/>
                  </a:schemeClr>
                </a:solidFill>
                <a:latin typeface="Candara" pitchFamily="34" charset="0"/>
                <a:cs typeface="Calibri" pitchFamily="34" charset="0"/>
              </a:rPr>
              <a:t>.</a:t>
            </a:r>
          </a:p>
          <a:p>
            <a:pPr marL="285750" indent="-285750">
              <a:buFont typeface="Arial" pitchFamily="34" charset="0"/>
              <a:buChar char="•"/>
              <a:defRPr/>
            </a:pPr>
            <a:endParaRPr lang="pt-BR" sz="1800" baseline="0" dirty="0">
              <a:latin typeface="Calibri" pitchFamily="34" charset="0"/>
              <a:cs typeface="Calibri" pitchFamily="34" charset="0"/>
            </a:endParaRPr>
          </a:p>
        </p:txBody>
      </p:sp>
      <p:grpSp>
        <p:nvGrpSpPr>
          <p:cNvPr id="2" name="Grupo 1"/>
          <p:cNvGrpSpPr>
            <a:grpSpLocks/>
          </p:cNvGrpSpPr>
          <p:nvPr/>
        </p:nvGrpSpPr>
        <p:grpSpPr bwMode="auto">
          <a:xfrm>
            <a:off x="1071538" y="4000504"/>
            <a:ext cx="3529109" cy="2695146"/>
            <a:chOff x="5148064" y="3930334"/>
            <a:chExt cx="3909545" cy="2985484"/>
          </a:xfrm>
        </p:grpSpPr>
        <p:sp>
          <p:nvSpPr>
            <p:cNvPr id="59400" name="Text Box 7"/>
            <p:cNvSpPr txBox="1">
              <a:spLocks noChangeArrowheads="1"/>
            </p:cNvSpPr>
            <p:nvPr/>
          </p:nvSpPr>
          <p:spPr bwMode="auto">
            <a:xfrm>
              <a:off x="5148064" y="6700374"/>
              <a:ext cx="1094444" cy="215444"/>
            </a:xfrm>
            <a:prstGeom prst="rect">
              <a:avLst/>
            </a:prstGeom>
            <a:noFill/>
            <a:ln w="9525">
              <a:noFill/>
              <a:miter lim="800000"/>
              <a:headEnd/>
              <a:tailEnd/>
            </a:ln>
          </p:spPr>
          <p:txBody>
            <a:bodyPr>
              <a:spAutoFit/>
            </a:bodyPr>
            <a:lstStyle/>
            <a:p>
              <a:r>
                <a:rPr lang="pt-BR" sz="800" baseline="0">
                  <a:latin typeface="Calibri" pitchFamily="34" charset="0"/>
                </a:rPr>
                <a:t>Prosthesis Clinic</a:t>
              </a:r>
            </a:p>
          </p:txBody>
        </p:sp>
        <p:pic>
          <p:nvPicPr>
            <p:cNvPr id="59397" name="Picture 2" descr="C:\Documents and Settings\renatobarreira\Desktop\Fotos apresentação\19_CCS FO 000007 DIG.jpg"/>
            <p:cNvPicPr preferRelativeResize="0">
              <a:picLocks noChangeArrowheads="1"/>
            </p:cNvPicPr>
            <p:nvPr/>
          </p:nvPicPr>
          <p:blipFill>
            <a:blip r:embed="rId3" cstate="print"/>
            <a:srcRect/>
            <a:stretch>
              <a:fillRect/>
            </a:stretch>
          </p:blipFill>
          <p:spPr bwMode="auto">
            <a:xfrm>
              <a:off x="5227209" y="3930334"/>
              <a:ext cx="3830400" cy="2790000"/>
            </a:xfrm>
            <a:prstGeom prst="rect">
              <a:avLst/>
            </a:prstGeom>
            <a:noFill/>
            <a:ln w="9525">
              <a:noFill/>
              <a:miter lim="800000"/>
              <a:headEnd/>
              <a:tailEnd/>
            </a:ln>
          </p:spPr>
        </p:pic>
      </p:grpSp>
      <p:sp>
        <p:nvSpPr>
          <p:cNvPr id="12" name="Retângulo 11"/>
          <p:cNvSpPr/>
          <p:nvPr/>
        </p:nvSpPr>
        <p:spPr>
          <a:xfrm>
            <a:off x="2500298" y="142852"/>
            <a:ext cx="3705245" cy="584775"/>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Centers</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and</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Units</a:t>
            </a:r>
            <a:endPar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pic>
        <p:nvPicPr>
          <p:cNvPr id="7" name="Imagem 6" descr="exibir (22).jpg"/>
          <p:cNvPicPr>
            <a:picLocks noChangeAspect="1"/>
          </p:cNvPicPr>
          <p:nvPr/>
        </p:nvPicPr>
        <p:blipFill>
          <a:blip r:embed="rId4" cstate="print"/>
          <a:stretch>
            <a:fillRect/>
          </a:stretch>
        </p:blipFill>
        <p:spPr>
          <a:xfrm>
            <a:off x="5500694" y="1212841"/>
            <a:ext cx="2862147" cy="428786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7"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aixaDeTexto 1"/>
          <p:cNvSpPr txBox="1"/>
          <p:nvPr/>
        </p:nvSpPr>
        <p:spPr bwMode="auto">
          <a:xfrm>
            <a:off x="1071538" y="1071546"/>
            <a:ext cx="3500462" cy="2800767"/>
          </a:xfrm>
          <a:prstGeom prst="rect">
            <a:avLst/>
          </a:prstGeom>
          <a:noFill/>
        </p:spPr>
        <p:txBody>
          <a:bodyPr wrap="square">
            <a:spAutoFit/>
          </a:bodyPr>
          <a:lstStyle/>
          <a:p>
            <a:pPr>
              <a:defRPr/>
            </a:pPr>
            <a:r>
              <a:rPr lang="pt-BR" b="1" baseline="0" dirty="0">
                <a:solidFill>
                  <a:schemeClr val="tx2">
                    <a:lumMod val="75000"/>
                  </a:schemeClr>
                </a:solidFill>
                <a:latin typeface="Candara" pitchFamily="34" charset="0"/>
                <a:cs typeface="Calibri" pitchFamily="34" charset="0"/>
              </a:rPr>
              <a:t>Center </a:t>
            </a:r>
            <a:r>
              <a:rPr lang="pt-BR" b="1" baseline="0" dirty="0" err="1">
                <a:solidFill>
                  <a:schemeClr val="tx2">
                    <a:lumMod val="75000"/>
                  </a:schemeClr>
                </a:solidFill>
                <a:latin typeface="Candara" pitchFamily="34" charset="0"/>
                <a:cs typeface="Calibri" pitchFamily="34" charset="0"/>
              </a:rPr>
              <a:t>of</a:t>
            </a:r>
            <a:r>
              <a:rPr lang="pt-BR" b="1" baseline="0" dirty="0">
                <a:solidFill>
                  <a:schemeClr val="tx2">
                    <a:lumMod val="75000"/>
                  </a:schemeClr>
                </a:solidFill>
                <a:latin typeface="Candara" pitchFamily="34" charset="0"/>
                <a:cs typeface="Calibri" pitchFamily="34" charset="0"/>
              </a:rPr>
              <a:t> </a:t>
            </a:r>
            <a:r>
              <a:rPr lang="pt-BR" b="1" baseline="0" dirty="0" err="1" smtClean="0">
                <a:solidFill>
                  <a:schemeClr val="tx2">
                    <a:lumMod val="75000"/>
                  </a:schemeClr>
                </a:solidFill>
                <a:latin typeface="Candara" pitchFamily="34" charset="0"/>
                <a:cs typeface="Calibri" pitchFamily="34" charset="0"/>
              </a:rPr>
              <a:t>Technology</a:t>
            </a:r>
            <a:endParaRPr lang="pt-BR" b="1" baseline="0" dirty="0" smtClean="0">
              <a:solidFill>
                <a:schemeClr val="tx2">
                  <a:lumMod val="75000"/>
                </a:schemeClr>
              </a:solidFill>
              <a:latin typeface="Candara" pitchFamily="34" charset="0"/>
              <a:cs typeface="Calibri" pitchFamily="34" charset="0"/>
            </a:endParaRPr>
          </a:p>
          <a:p>
            <a:pPr>
              <a:defRPr/>
            </a:pPr>
            <a:endParaRPr lang="pt-BR" b="1" baseline="0" dirty="0">
              <a:solidFill>
                <a:schemeClr val="tx2">
                  <a:lumMod val="75000"/>
                </a:schemeClr>
              </a:solidFill>
              <a:latin typeface="Candara" pitchFamily="34" charset="0"/>
              <a:cs typeface="Calibri" pitchFamily="34" charset="0"/>
            </a:endParaRP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Polytechnic School (UFRJ Undergraduate School of Engineering);</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School of Chemistry;</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Institute of Macromolecules Prof. Eloisa Mano;</a:t>
            </a:r>
          </a:p>
          <a:p>
            <a:pPr marL="285750" indent="-285750">
              <a:buFont typeface="Wingdings" pitchFamily="2" charset="2"/>
              <a:buChar char="§"/>
              <a:defRPr/>
            </a:pPr>
            <a:r>
              <a:rPr lang="en-US" baseline="0" dirty="0">
                <a:solidFill>
                  <a:schemeClr val="tx2">
                    <a:lumMod val="75000"/>
                  </a:schemeClr>
                </a:solidFill>
                <a:latin typeface="Candara" pitchFamily="34" charset="0"/>
                <a:cs typeface="Calibri" pitchFamily="34" charset="0"/>
              </a:rPr>
              <a:t>COPPE (Alberto Luiz Coimbra Institute – Graduate School and Research in Engineering).</a:t>
            </a:r>
          </a:p>
        </p:txBody>
      </p:sp>
      <p:grpSp>
        <p:nvGrpSpPr>
          <p:cNvPr id="3" name="Grupo 2"/>
          <p:cNvGrpSpPr>
            <a:grpSpLocks/>
          </p:cNvGrpSpPr>
          <p:nvPr/>
        </p:nvGrpSpPr>
        <p:grpSpPr bwMode="auto">
          <a:xfrm>
            <a:off x="1285852" y="4071942"/>
            <a:ext cx="3429024" cy="2571744"/>
            <a:chOff x="417828" y="4050349"/>
            <a:chExt cx="3907804" cy="2967202"/>
          </a:xfrm>
        </p:grpSpPr>
        <p:sp>
          <p:nvSpPr>
            <p:cNvPr id="61448" name="Text Box 7"/>
            <p:cNvSpPr txBox="1">
              <a:spLocks noChangeArrowheads="1"/>
            </p:cNvSpPr>
            <p:nvPr/>
          </p:nvSpPr>
          <p:spPr bwMode="auto">
            <a:xfrm>
              <a:off x="417828" y="6802107"/>
              <a:ext cx="1094444" cy="215444"/>
            </a:xfrm>
            <a:prstGeom prst="rect">
              <a:avLst/>
            </a:prstGeom>
            <a:noFill/>
            <a:ln w="9525">
              <a:noFill/>
              <a:miter lim="800000"/>
              <a:headEnd/>
              <a:tailEnd/>
            </a:ln>
          </p:spPr>
          <p:txBody>
            <a:bodyPr>
              <a:spAutoFit/>
            </a:bodyPr>
            <a:lstStyle/>
            <a:p>
              <a:r>
                <a:rPr lang="pt-BR" sz="800" baseline="0" dirty="0" err="1">
                  <a:latin typeface="Calibri" pitchFamily="34" charset="0"/>
                </a:rPr>
                <a:t>School</a:t>
              </a:r>
              <a:r>
                <a:rPr lang="pt-BR" sz="800" baseline="0" dirty="0">
                  <a:latin typeface="Calibri" pitchFamily="34" charset="0"/>
                </a:rPr>
                <a:t> </a:t>
              </a:r>
              <a:r>
                <a:rPr lang="pt-BR" sz="800" baseline="0" dirty="0" err="1">
                  <a:latin typeface="Calibri" pitchFamily="34" charset="0"/>
                </a:rPr>
                <a:t>of</a:t>
              </a:r>
              <a:r>
                <a:rPr lang="pt-BR" sz="800" baseline="0" dirty="0">
                  <a:latin typeface="Calibri" pitchFamily="34" charset="0"/>
                </a:rPr>
                <a:t> </a:t>
              </a:r>
              <a:r>
                <a:rPr lang="pt-BR" sz="800" baseline="0" dirty="0" err="1">
                  <a:latin typeface="Calibri" pitchFamily="34" charset="0"/>
                </a:rPr>
                <a:t>Chemistry</a:t>
              </a:r>
              <a:endParaRPr lang="pt-BR" sz="800" baseline="0" dirty="0">
                <a:latin typeface="Calibri" pitchFamily="34" charset="0"/>
              </a:endParaRPr>
            </a:p>
          </p:txBody>
        </p:sp>
        <p:pic>
          <p:nvPicPr>
            <p:cNvPr id="61445" name="Picture 2" descr="C:\Documents and Settings\renatobarreira\Desktop\Fotos apresentação\21_CT EQ 000050 DIG.jpg"/>
            <p:cNvPicPr preferRelativeResize="0">
              <a:picLocks noChangeArrowheads="1"/>
            </p:cNvPicPr>
            <p:nvPr/>
          </p:nvPicPr>
          <p:blipFill>
            <a:blip r:embed="rId3" cstate="print"/>
            <a:srcRect/>
            <a:stretch>
              <a:fillRect/>
            </a:stretch>
          </p:blipFill>
          <p:spPr bwMode="auto">
            <a:xfrm>
              <a:off x="495232" y="4050349"/>
              <a:ext cx="3830400" cy="2790000"/>
            </a:xfrm>
            <a:prstGeom prst="rect">
              <a:avLst/>
            </a:prstGeom>
            <a:noFill/>
            <a:ln w="9525">
              <a:noFill/>
              <a:miter lim="800000"/>
              <a:headEnd/>
              <a:tailEnd/>
            </a:ln>
          </p:spPr>
        </p:pic>
      </p:grpSp>
      <p:sp>
        <p:nvSpPr>
          <p:cNvPr id="10" name="Retângulo 9"/>
          <p:cNvSpPr/>
          <p:nvPr/>
        </p:nvSpPr>
        <p:spPr>
          <a:xfrm>
            <a:off x="2500298" y="142852"/>
            <a:ext cx="3705245" cy="584775"/>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Centers</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and</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Units</a:t>
            </a:r>
            <a:endPar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grpSp>
        <p:nvGrpSpPr>
          <p:cNvPr id="7" name="Group 11"/>
          <p:cNvGrpSpPr>
            <a:grpSpLocks/>
          </p:cNvGrpSpPr>
          <p:nvPr/>
        </p:nvGrpSpPr>
        <p:grpSpPr bwMode="auto">
          <a:xfrm>
            <a:off x="5929322" y="1285862"/>
            <a:ext cx="2906254" cy="5214972"/>
            <a:chOff x="449399" y="2188521"/>
            <a:chExt cx="2883029" cy="4525464"/>
          </a:xfrm>
        </p:grpSpPr>
        <p:pic>
          <p:nvPicPr>
            <p:cNvPr id="8" name="Picture 35" descr="Super Computador (18)"/>
            <p:cNvPicPr>
              <a:picLocks noChangeAspect="1" noChangeArrowheads="1"/>
            </p:cNvPicPr>
            <p:nvPr/>
          </p:nvPicPr>
          <p:blipFill>
            <a:blip r:embed="rId4" cstate="print"/>
            <a:srcRect/>
            <a:stretch>
              <a:fillRect/>
            </a:stretch>
          </p:blipFill>
          <p:spPr bwMode="auto">
            <a:xfrm>
              <a:off x="449399" y="2188521"/>
              <a:ext cx="2834685" cy="2128098"/>
            </a:xfrm>
            <a:prstGeom prst="rect">
              <a:avLst/>
            </a:prstGeom>
            <a:noFill/>
            <a:ln w="9525">
              <a:noFill/>
              <a:miter lim="800000"/>
              <a:headEnd/>
              <a:tailEnd/>
            </a:ln>
          </p:spPr>
        </p:pic>
        <p:pic>
          <p:nvPicPr>
            <p:cNvPr id="9" name="Picture 15" descr="0163"/>
            <p:cNvPicPr>
              <a:picLocks noChangeAspect="1" noChangeArrowheads="1"/>
            </p:cNvPicPr>
            <p:nvPr/>
          </p:nvPicPr>
          <p:blipFill>
            <a:blip r:embed="rId5" cstate="print"/>
            <a:srcRect/>
            <a:stretch>
              <a:fillRect/>
            </a:stretch>
          </p:blipFill>
          <p:spPr bwMode="auto">
            <a:xfrm>
              <a:off x="449399" y="4797153"/>
              <a:ext cx="2883029" cy="1916832"/>
            </a:xfrm>
            <a:prstGeom prst="rect">
              <a:avLst/>
            </a:prstGeom>
            <a:noFill/>
            <a:ln w="9525">
              <a:noFill/>
              <a:miter lim="800000"/>
              <a:headEnd/>
              <a:tailEnd/>
            </a:ln>
          </p:spPr>
        </p:pic>
      </p:grpSp>
      <p:sp>
        <p:nvSpPr>
          <p:cNvPr id="11" name="Retângulo 1"/>
          <p:cNvSpPr>
            <a:spLocks noChangeArrowheads="1"/>
          </p:cNvSpPr>
          <p:nvPr/>
        </p:nvSpPr>
        <p:spPr bwMode="auto">
          <a:xfrm>
            <a:off x="4624420" y="6572250"/>
            <a:ext cx="4591050" cy="261938"/>
          </a:xfrm>
          <a:prstGeom prst="rect">
            <a:avLst/>
          </a:prstGeom>
          <a:noFill/>
          <a:ln w="9525">
            <a:noFill/>
            <a:miter lim="800000"/>
            <a:headEnd/>
            <a:tailEnd/>
          </a:ln>
        </p:spPr>
        <p:txBody>
          <a:bodyPr wrap="none">
            <a:spAutoFit/>
          </a:bodyPr>
          <a:lstStyle/>
          <a:p>
            <a:r>
              <a:rPr lang="pt-BR" sz="1100" b="1" i="1" baseline="0" dirty="0">
                <a:solidFill>
                  <a:schemeClr val="tx2">
                    <a:lumMod val="75000"/>
                  </a:schemeClr>
                </a:solidFill>
                <a:latin typeface="Calibri" pitchFamily="34" charset="0"/>
              </a:rPr>
              <a:t>Instituto Alberto Luiz Coimbra de Pós-Graduação e Pesquisa em Engenharia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058889" y="1063621"/>
            <a:ext cx="7299325" cy="1793875"/>
            <a:chOff x="107505" y="1130348"/>
            <a:chExt cx="7300053" cy="1794596"/>
          </a:xfrm>
        </p:grpSpPr>
        <p:pic>
          <p:nvPicPr>
            <p:cNvPr id="65545" name="Picture 8" descr="DSC00485"/>
            <p:cNvPicPr>
              <a:picLocks noChangeAspect="1" noChangeArrowheads="1"/>
            </p:cNvPicPr>
            <p:nvPr/>
          </p:nvPicPr>
          <p:blipFill>
            <a:blip r:embed="rId3" cstate="print"/>
            <a:srcRect/>
            <a:stretch>
              <a:fillRect/>
            </a:stretch>
          </p:blipFill>
          <p:spPr bwMode="auto">
            <a:xfrm>
              <a:off x="107505" y="1130348"/>
              <a:ext cx="2392794" cy="1794596"/>
            </a:xfrm>
            <a:prstGeom prst="rect">
              <a:avLst/>
            </a:prstGeom>
            <a:noFill/>
            <a:ln w="9525">
              <a:noFill/>
              <a:miter lim="800000"/>
              <a:headEnd/>
              <a:tailEnd/>
            </a:ln>
          </p:spPr>
        </p:pic>
        <p:sp>
          <p:nvSpPr>
            <p:cNvPr id="9" name="Text Box 37"/>
            <p:cNvSpPr txBox="1">
              <a:spLocks noChangeArrowheads="1"/>
            </p:cNvSpPr>
            <p:nvPr/>
          </p:nvSpPr>
          <p:spPr bwMode="auto">
            <a:xfrm>
              <a:off x="2500107" y="1276457"/>
              <a:ext cx="4907451" cy="1162580"/>
            </a:xfrm>
            <a:prstGeom prst="rect">
              <a:avLst/>
            </a:prstGeom>
            <a:noFill/>
            <a:ln>
              <a:noFill/>
            </a:ln>
            <a:extLst/>
          </p:spPr>
          <p:txBody>
            <a:bodyPr>
              <a:spAutoFit/>
            </a:bodyPr>
            <a:lstStyle>
              <a:lvl1pPr marL="174625" indent="-174625">
                <a:defRPr sz="3200">
                  <a:solidFill>
                    <a:schemeClr val="tx1"/>
                  </a:solidFill>
                  <a:latin typeface="Times New Roman" pitchFamily="18" charset="0"/>
                  <a:ea typeface="ＭＳ Ｐゴシック" charset="-128"/>
                </a:defRPr>
              </a:lvl1pPr>
              <a:lvl2pPr marL="37931725" indent="-37474525">
                <a:defRPr sz="3200">
                  <a:solidFill>
                    <a:schemeClr val="tx1"/>
                  </a:solidFill>
                  <a:latin typeface="Times New Roman" pitchFamily="18" charset="0"/>
                  <a:ea typeface="ＭＳ Ｐゴシック" charset="-128"/>
                </a:defRPr>
              </a:lvl2pPr>
              <a:lvl3pPr>
                <a:defRPr sz="3200">
                  <a:solidFill>
                    <a:schemeClr val="tx1"/>
                  </a:solidFill>
                  <a:latin typeface="Times New Roman" pitchFamily="18" charset="0"/>
                  <a:ea typeface="ＭＳ Ｐゴシック" charset="-128"/>
                </a:defRPr>
              </a:lvl3pPr>
              <a:lvl4pPr>
                <a:defRPr sz="3200">
                  <a:solidFill>
                    <a:schemeClr val="tx1"/>
                  </a:solidFill>
                  <a:latin typeface="Times New Roman" pitchFamily="18" charset="0"/>
                  <a:ea typeface="ＭＳ Ｐゴシック" charset="-128"/>
                </a:defRPr>
              </a:lvl4pPr>
              <a:lvl5pPr>
                <a:defRPr sz="32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32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32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32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3200">
                  <a:solidFill>
                    <a:schemeClr val="tx1"/>
                  </a:solidFill>
                  <a:latin typeface="Times New Roman" pitchFamily="18" charset="0"/>
                  <a:ea typeface="ＭＳ Ｐゴシック" charset="-128"/>
                </a:defRPr>
              </a:lvl9pPr>
            </a:lstStyle>
            <a:p>
              <a:pPr fontAlgn="auto">
                <a:lnSpc>
                  <a:spcPct val="110000"/>
                </a:lnSpc>
                <a:spcBef>
                  <a:spcPts val="0"/>
                </a:spcBef>
                <a:spcAft>
                  <a:spcPts val="0"/>
                </a:spcAft>
                <a:defRPr/>
              </a:pPr>
              <a:r>
                <a:rPr lang="pt-BR" sz="1600" b="1" kern="0" baseline="0" dirty="0" err="1" smtClean="0">
                  <a:solidFill>
                    <a:schemeClr val="tx2">
                      <a:lumMod val="75000"/>
                    </a:schemeClr>
                  </a:solidFill>
                  <a:latin typeface="Candara" pitchFamily="34" charset="0"/>
                </a:rPr>
                <a:t>Ocean</a:t>
              </a:r>
              <a:r>
                <a:rPr lang="pt-BR" sz="1600" b="1" kern="0" baseline="0" dirty="0" smtClean="0">
                  <a:solidFill>
                    <a:schemeClr val="tx2">
                      <a:lumMod val="75000"/>
                    </a:schemeClr>
                  </a:solidFill>
                  <a:latin typeface="Candara" pitchFamily="34" charset="0"/>
                </a:rPr>
                <a:t> </a:t>
              </a:r>
              <a:r>
                <a:rPr lang="pt-BR" sz="1600" b="1" kern="0" baseline="0" dirty="0" err="1" smtClean="0">
                  <a:solidFill>
                    <a:schemeClr val="tx2">
                      <a:lumMod val="75000"/>
                    </a:schemeClr>
                  </a:solidFill>
                  <a:latin typeface="Candara" pitchFamily="34" charset="0"/>
                </a:rPr>
                <a:t>Basin</a:t>
              </a:r>
              <a:endParaRPr lang="pt-BR" sz="1600" b="1" kern="0" baseline="0" dirty="0" smtClean="0">
                <a:solidFill>
                  <a:schemeClr val="tx2">
                    <a:lumMod val="75000"/>
                  </a:schemeClr>
                </a:solidFill>
                <a:latin typeface="Candara" pitchFamily="34" charset="0"/>
              </a:endParaRPr>
            </a:p>
            <a:p>
              <a:pPr fontAlgn="auto">
                <a:lnSpc>
                  <a:spcPct val="110000"/>
                </a:lnSpc>
                <a:spcBef>
                  <a:spcPts val="0"/>
                </a:spcBef>
                <a:spcAft>
                  <a:spcPts val="0"/>
                </a:spcAft>
                <a:buFont typeface="Wingdings" pitchFamily="2" charset="2"/>
                <a:buChar char="§"/>
                <a:defRPr/>
              </a:pPr>
              <a:r>
                <a:rPr lang="pt-BR" sz="1600" kern="0" baseline="0" dirty="0" smtClean="0">
                  <a:solidFill>
                    <a:schemeClr val="tx2">
                      <a:lumMod val="75000"/>
                    </a:schemeClr>
                  </a:solidFill>
                  <a:latin typeface="Candara" pitchFamily="34" charset="0"/>
                </a:rPr>
                <a:t>The </a:t>
              </a:r>
              <a:r>
                <a:rPr lang="pt-BR" sz="1600" kern="0" baseline="0" dirty="0" err="1" smtClean="0">
                  <a:solidFill>
                    <a:schemeClr val="tx2">
                      <a:lumMod val="75000"/>
                    </a:schemeClr>
                  </a:solidFill>
                  <a:latin typeface="Candara" pitchFamily="34" charset="0"/>
                </a:rPr>
                <a:t>deepest</a:t>
              </a:r>
              <a:r>
                <a:rPr lang="pt-BR" sz="1600" kern="0" baseline="0" dirty="0">
                  <a:solidFill>
                    <a:schemeClr val="tx2">
                      <a:lumMod val="75000"/>
                    </a:schemeClr>
                  </a:solidFill>
                  <a:latin typeface="Candara" pitchFamily="34" charset="0"/>
                </a:rPr>
                <a:t> </a:t>
              </a:r>
              <a:r>
                <a:rPr lang="en-US" sz="1600" kern="0" baseline="0" dirty="0" smtClean="0">
                  <a:solidFill>
                    <a:schemeClr val="tx2">
                      <a:lumMod val="75000"/>
                    </a:schemeClr>
                  </a:solidFill>
                  <a:latin typeface="Candara" pitchFamily="34" charset="0"/>
                </a:rPr>
                <a:t>ocean </a:t>
              </a:r>
              <a:r>
                <a:rPr lang="en-US" sz="1600" kern="0" baseline="0" dirty="0">
                  <a:solidFill>
                    <a:schemeClr val="tx2">
                      <a:lumMod val="75000"/>
                    </a:schemeClr>
                  </a:solidFill>
                  <a:latin typeface="Candara" pitchFamily="34" charset="0"/>
                </a:rPr>
                <a:t>basin in the </a:t>
              </a:r>
              <a:r>
                <a:rPr lang="en-US" sz="1600" kern="0" baseline="0" dirty="0" smtClean="0">
                  <a:solidFill>
                    <a:schemeClr val="tx2">
                      <a:lumMod val="75000"/>
                    </a:schemeClr>
                  </a:solidFill>
                  <a:latin typeface="Candara" pitchFamily="34" charset="0"/>
                </a:rPr>
                <a:t>world;</a:t>
              </a:r>
            </a:p>
            <a:p>
              <a:pPr fontAlgn="auto">
                <a:lnSpc>
                  <a:spcPct val="110000"/>
                </a:lnSpc>
                <a:spcBef>
                  <a:spcPts val="0"/>
                </a:spcBef>
                <a:spcAft>
                  <a:spcPts val="0"/>
                </a:spcAft>
                <a:buFont typeface="Wingdings" pitchFamily="2" charset="2"/>
                <a:buChar char="§"/>
                <a:defRPr/>
              </a:pPr>
              <a:r>
                <a:rPr lang="en-US" sz="1600" baseline="0" dirty="0" smtClean="0">
                  <a:solidFill>
                    <a:schemeClr val="tx2">
                      <a:lumMod val="75000"/>
                    </a:schemeClr>
                  </a:solidFill>
                  <a:latin typeface="Candara" pitchFamily="34" charset="0"/>
                  <a:cs typeface="+mn-cs"/>
                </a:rPr>
                <a:t>Studies</a:t>
              </a:r>
              <a:r>
                <a:rPr lang="en-US" sz="1600" baseline="0" dirty="0">
                  <a:solidFill>
                    <a:schemeClr val="tx2">
                      <a:lumMod val="75000"/>
                    </a:schemeClr>
                  </a:solidFill>
                  <a:latin typeface="Candara" pitchFamily="34" charset="0"/>
                  <a:cs typeface="+mn-cs"/>
                </a:rPr>
                <a:t>, tests and simulation of equipment and structures in profound waters. </a:t>
              </a:r>
              <a:endParaRPr lang="pt-BR" sz="1600" kern="0" baseline="0" dirty="0" smtClean="0">
                <a:solidFill>
                  <a:schemeClr val="tx2">
                    <a:lumMod val="75000"/>
                  </a:schemeClr>
                </a:solidFill>
                <a:latin typeface="Candara" pitchFamily="34" charset="0"/>
              </a:endParaRPr>
            </a:p>
          </p:txBody>
        </p:sp>
      </p:grpSp>
      <p:grpSp>
        <p:nvGrpSpPr>
          <p:cNvPr id="4" name="Group 3"/>
          <p:cNvGrpSpPr>
            <a:grpSpLocks/>
          </p:cNvGrpSpPr>
          <p:nvPr/>
        </p:nvGrpSpPr>
        <p:grpSpPr bwMode="auto">
          <a:xfrm>
            <a:off x="858838" y="2857496"/>
            <a:ext cx="8142287" cy="1924050"/>
            <a:chOff x="175449" y="3237299"/>
            <a:chExt cx="8142107" cy="1923982"/>
          </a:xfrm>
        </p:grpSpPr>
        <p:pic>
          <p:nvPicPr>
            <p:cNvPr id="65543" name="Picture 3" descr="presal-poços"/>
            <p:cNvPicPr>
              <a:picLocks noChangeAspect="1" noChangeArrowheads="1"/>
            </p:cNvPicPr>
            <p:nvPr/>
          </p:nvPicPr>
          <p:blipFill>
            <a:blip r:embed="rId4" cstate="print"/>
            <a:srcRect/>
            <a:stretch>
              <a:fillRect/>
            </a:stretch>
          </p:blipFill>
          <p:spPr bwMode="auto">
            <a:xfrm>
              <a:off x="5317192" y="3237299"/>
              <a:ext cx="3000364" cy="1923982"/>
            </a:xfrm>
            <a:prstGeom prst="rect">
              <a:avLst/>
            </a:prstGeom>
            <a:noFill/>
            <a:ln w="9525">
              <a:noFill/>
              <a:miter lim="800000"/>
              <a:headEnd/>
              <a:tailEnd/>
            </a:ln>
          </p:spPr>
        </p:pic>
        <p:sp>
          <p:nvSpPr>
            <p:cNvPr id="11" name="Text Box 37"/>
            <p:cNvSpPr txBox="1">
              <a:spLocks noChangeArrowheads="1"/>
            </p:cNvSpPr>
            <p:nvPr/>
          </p:nvSpPr>
          <p:spPr bwMode="auto">
            <a:xfrm>
              <a:off x="175449" y="3375407"/>
              <a:ext cx="5040201" cy="1175664"/>
            </a:xfrm>
            <a:prstGeom prst="rect">
              <a:avLst/>
            </a:prstGeom>
            <a:noFill/>
            <a:ln>
              <a:noFill/>
            </a:ln>
            <a:extLst/>
          </p:spPr>
          <p:txBody>
            <a:bodyPr>
              <a:spAutoFit/>
            </a:bodyPr>
            <a:lstStyle>
              <a:lvl1pPr marL="174625" indent="-174625">
                <a:defRPr sz="3200">
                  <a:solidFill>
                    <a:schemeClr val="tx1"/>
                  </a:solidFill>
                  <a:latin typeface="Times New Roman" pitchFamily="18" charset="0"/>
                  <a:ea typeface="ＭＳ Ｐゴシック" charset="-128"/>
                </a:defRPr>
              </a:lvl1pPr>
              <a:lvl2pPr marL="37931725" indent="-37474525">
                <a:defRPr sz="3200">
                  <a:solidFill>
                    <a:schemeClr val="tx1"/>
                  </a:solidFill>
                  <a:latin typeface="Times New Roman" pitchFamily="18" charset="0"/>
                  <a:ea typeface="ＭＳ Ｐゴシック" charset="-128"/>
                </a:defRPr>
              </a:lvl2pPr>
              <a:lvl3pPr>
                <a:defRPr sz="3200">
                  <a:solidFill>
                    <a:schemeClr val="tx1"/>
                  </a:solidFill>
                  <a:latin typeface="Times New Roman" pitchFamily="18" charset="0"/>
                  <a:ea typeface="ＭＳ Ｐゴシック" charset="-128"/>
                </a:defRPr>
              </a:lvl3pPr>
              <a:lvl4pPr>
                <a:defRPr sz="3200">
                  <a:solidFill>
                    <a:schemeClr val="tx1"/>
                  </a:solidFill>
                  <a:latin typeface="Times New Roman" pitchFamily="18" charset="0"/>
                  <a:ea typeface="ＭＳ Ｐゴシック" charset="-128"/>
                </a:defRPr>
              </a:lvl4pPr>
              <a:lvl5pPr>
                <a:defRPr sz="32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32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32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32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3200">
                  <a:solidFill>
                    <a:schemeClr val="tx1"/>
                  </a:solidFill>
                  <a:latin typeface="Times New Roman" pitchFamily="18" charset="0"/>
                  <a:ea typeface="ＭＳ Ｐゴシック" charset="-128"/>
                </a:defRPr>
              </a:lvl9pPr>
            </a:lstStyle>
            <a:p>
              <a:pPr algn="r" fontAlgn="auto">
                <a:lnSpc>
                  <a:spcPct val="110000"/>
                </a:lnSpc>
                <a:spcBef>
                  <a:spcPts val="0"/>
                </a:spcBef>
                <a:spcAft>
                  <a:spcPts val="0"/>
                </a:spcAft>
                <a:defRPr/>
              </a:pPr>
              <a:r>
                <a:rPr lang="pt-BR" sz="1600" b="1" kern="0" baseline="0" dirty="0" err="1" smtClean="0">
                  <a:solidFill>
                    <a:schemeClr val="tx2">
                      <a:lumMod val="75000"/>
                    </a:schemeClr>
                  </a:solidFill>
                  <a:latin typeface="Candara" pitchFamily="34" charset="0"/>
                </a:rPr>
                <a:t>Pre</a:t>
              </a:r>
              <a:r>
                <a:rPr lang="pt-BR" sz="1600" b="1" kern="0" baseline="0" dirty="0" smtClean="0">
                  <a:solidFill>
                    <a:schemeClr val="tx2">
                      <a:lumMod val="75000"/>
                    </a:schemeClr>
                  </a:solidFill>
                  <a:latin typeface="Candara" pitchFamily="34" charset="0"/>
                </a:rPr>
                <a:t>-Salt Technologies</a:t>
              </a:r>
            </a:p>
            <a:p>
              <a:pPr fontAlgn="auto">
                <a:lnSpc>
                  <a:spcPct val="110000"/>
                </a:lnSpc>
                <a:spcBef>
                  <a:spcPts val="0"/>
                </a:spcBef>
                <a:spcAft>
                  <a:spcPts val="0"/>
                </a:spcAft>
                <a:buFont typeface="Wingdings" pitchFamily="2" charset="2"/>
                <a:buChar char="§"/>
                <a:defRPr/>
              </a:pPr>
              <a:r>
                <a:rPr lang="en-US" sz="1600" baseline="0" dirty="0" smtClean="0">
                  <a:solidFill>
                    <a:schemeClr val="tx2">
                      <a:lumMod val="75000"/>
                    </a:schemeClr>
                  </a:solidFill>
                  <a:latin typeface="Candara" pitchFamily="34" charset="0"/>
                </a:rPr>
                <a:t>Studies </a:t>
              </a:r>
              <a:r>
                <a:rPr lang="en-US" sz="1600" baseline="0" dirty="0">
                  <a:solidFill>
                    <a:schemeClr val="tx2">
                      <a:lumMod val="75000"/>
                    </a:schemeClr>
                  </a:solidFill>
                  <a:latin typeface="Candara" pitchFamily="34" charset="0"/>
                </a:rPr>
                <a:t>and computational simulations for the </a:t>
              </a:r>
              <a:r>
                <a:rPr lang="en-US" sz="1600" baseline="0" dirty="0" smtClean="0">
                  <a:solidFill>
                    <a:schemeClr val="tx2">
                      <a:lumMod val="75000"/>
                    </a:schemeClr>
                  </a:solidFill>
                  <a:latin typeface="Candara" pitchFamily="34" charset="0"/>
                </a:rPr>
                <a:t>analysis of </a:t>
              </a:r>
              <a:r>
                <a:rPr lang="en-US" sz="1600" baseline="0" dirty="0">
                  <a:solidFill>
                    <a:schemeClr val="tx2">
                      <a:lumMod val="75000"/>
                    </a:schemeClr>
                  </a:solidFill>
                  <a:latin typeface="Candara" pitchFamily="34" charset="0"/>
                </a:rPr>
                <a:t>tensions around non-conventional wells: wide range wells, horizontal wells, multilateral wells etc.</a:t>
              </a:r>
              <a:endParaRPr lang="pt-BR" sz="1600" kern="0" baseline="0" dirty="0" smtClean="0">
                <a:solidFill>
                  <a:schemeClr val="tx2">
                    <a:lumMod val="75000"/>
                  </a:schemeClr>
                </a:solidFill>
                <a:latin typeface="Candara" pitchFamily="34" charset="0"/>
              </a:endParaRPr>
            </a:p>
          </p:txBody>
        </p:sp>
      </p:grpSp>
      <p:grpSp>
        <p:nvGrpSpPr>
          <p:cNvPr id="5" name="Group 4"/>
          <p:cNvGrpSpPr>
            <a:grpSpLocks/>
          </p:cNvGrpSpPr>
          <p:nvPr/>
        </p:nvGrpSpPr>
        <p:grpSpPr bwMode="auto">
          <a:xfrm>
            <a:off x="1068419" y="4786323"/>
            <a:ext cx="8004175" cy="2042602"/>
            <a:chOff x="107504" y="4836794"/>
            <a:chExt cx="8004858" cy="2042916"/>
          </a:xfrm>
        </p:grpSpPr>
        <p:pic>
          <p:nvPicPr>
            <p:cNvPr id="65541" name="Picture 11" descr="COPPE 240510 0012"/>
            <p:cNvPicPr>
              <a:picLocks noChangeAspect="1" noChangeArrowheads="1"/>
            </p:cNvPicPr>
            <p:nvPr/>
          </p:nvPicPr>
          <p:blipFill>
            <a:blip r:embed="rId5" cstate="print"/>
            <a:srcRect/>
            <a:stretch>
              <a:fillRect/>
            </a:stretch>
          </p:blipFill>
          <p:spPr bwMode="auto">
            <a:xfrm>
              <a:off x="107504" y="4836794"/>
              <a:ext cx="2964298" cy="1972097"/>
            </a:xfrm>
            <a:prstGeom prst="rect">
              <a:avLst/>
            </a:prstGeom>
            <a:noFill/>
            <a:ln w="9525">
              <a:noFill/>
              <a:miter lim="800000"/>
              <a:headEnd/>
              <a:tailEnd/>
            </a:ln>
          </p:spPr>
        </p:pic>
        <p:sp>
          <p:nvSpPr>
            <p:cNvPr id="13" name="Text Box 37"/>
            <p:cNvSpPr txBox="1">
              <a:spLocks noChangeArrowheads="1"/>
            </p:cNvSpPr>
            <p:nvPr/>
          </p:nvSpPr>
          <p:spPr bwMode="auto">
            <a:xfrm>
              <a:off x="3071620" y="5146404"/>
              <a:ext cx="5040742" cy="1733306"/>
            </a:xfrm>
            <a:prstGeom prst="rect">
              <a:avLst/>
            </a:prstGeom>
            <a:noFill/>
            <a:ln>
              <a:noFill/>
            </a:ln>
            <a:extLst/>
          </p:spPr>
          <p:txBody>
            <a:bodyPr>
              <a:spAutoFit/>
            </a:bodyPr>
            <a:lstStyle>
              <a:lvl1pPr marL="174625" indent="-174625">
                <a:defRPr sz="3200">
                  <a:solidFill>
                    <a:schemeClr val="tx1"/>
                  </a:solidFill>
                  <a:latin typeface="Times New Roman" pitchFamily="18" charset="0"/>
                  <a:ea typeface="ＭＳ Ｐゴシック" charset="-128"/>
                </a:defRPr>
              </a:lvl1pPr>
              <a:lvl2pPr marL="37931725" indent="-37474525">
                <a:defRPr sz="3200">
                  <a:solidFill>
                    <a:schemeClr val="tx1"/>
                  </a:solidFill>
                  <a:latin typeface="Times New Roman" pitchFamily="18" charset="0"/>
                  <a:ea typeface="ＭＳ Ｐゴシック" charset="-128"/>
                </a:defRPr>
              </a:lvl2pPr>
              <a:lvl3pPr>
                <a:defRPr sz="3200">
                  <a:solidFill>
                    <a:schemeClr val="tx1"/>
                  </a:solidFill>
                  <a:latin typeface="Times New Roman" pitchFamily="18" charset="0"/>
                  <a:ea typeface="ＭＳ Ｐゴシック" charset="-128"/>
                </a:defRPr>
              </a:lvl3pPr>
              <a:lvl4pPr>
                <a:defRPr sz="3200">
                  <a:solidFill>
                    <a:schemeClr val="tx1"/>
                  </a:solidFill>
                  <a:latin typeface="Times New Roman" pitchFamily="18" charset="0"/>
                  <a:ea typeface="ＭＳ Ｐゴシック" charset="-128"/>
                </a:defRPr>
              </a:lvl4pPr>
              <a:lvl5pPr>
                <a:defRPr sz="32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32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32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32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3200">
                  <a:solidFill>
                    <a:schemeClr val="tx1"/>
                  </a:solidFill>
                  <a:latin typeface="Times New Roman" pitchFamily="18" charset="0"/>
                  <a:ea typeface="ＭＳ Ｐゴシック" charset="-128"/>
                </a:defRPr>
              </a:lvl9pPr>
            </a:lstStyle>
            <a:p>
              <a:pPr marL="0" indent="0" eaLnBrk="0" hangingPunct="0">
                <a:spcBef>
                  <a:spcPct val="50000"/>
                </a:spcBef>
                <a:buClr>
                  <a:srgbClr val="000000"/>
                </a:buClr>
                <a:defRPr/>
              </a:pPr>
              <a:r>
                <a:rPr lang="pt-BR" sz="1600" b="1" kern="0" baseline="0" dirty="0" err="1" smtClean="0">
                  <a:solidFill>
                    <a:schemeClr val="tx2">
                      <a:lumMod val="75000"/>
                    </a:schemeClr>
                  </a:solidFill>
                  <a:latin typeface="Candara" pitchFamily="34" charset="0"/>
                </a:rPr>
                <a:t>Hybrid</a:t>
              </a:r>
              <a:r>
                <a:rPr lang="pt-BR" sz="1600" b="1" kern="0" baseline="0" dirty="0" smtClean="0">
                  <a:solidFill>
                    <a:schemeClr val="tx2">
                      <a:lumMod val="75000"/>
                    </a:schemeClr>
                  </a:solidFill>
                  <a:latin typeface="Candara" pitchFamily="34" charset="0"/>
                </a:rPr>
                <a:t> Bus</a:t>
              </a:r>
            </a:p>
            <a:p>
              <a:pPr fontAlgn="auto">
                <a:lnSpc>
                  <a:spcPct val="110000"/>
                </a:lnSpc>
                <a:spcBef>
                  <a:spcPts val="0"/>
                </a:spcBef>
                <a:spcAft>
                  <a:spcPts val="0"/>
                </a:spcAft>
                <a:buFont typeface="Wingdings" pitchFamily="2" charset="2"/>
                <a:buChar char="§"/>
                <a:defRPr/>
              </a:pPr>
              <a:r>
                <a:rPr lang="pt-BR" sz="1600" baseline="0" dirty="0" err="1" smtClean="0">
                  <a:solidFill>
                    <a:schemeClr val="tx2">
                      <a:lumMod val="75000"/>
                    </a:schemeClr>
                  </a:solidFill>
                  <a:latin typeface="Candara" pitchFamily="34" charset="0"/>
                </a:rPr>
                <a:t>Capacity</a:t>
              </a:r>
              <a:r>
                <a:rPr lang="pt-BR" sz="1600" baseline="0" dirty="0">
                  <a:solidFill>
                    <a:schemeClr val="tx2">
                      <a:lumMod val="75000"/>
                    </a:schemeClr>
                  </a:solidFill>
                  <a:latin typeface="Candara" pitchFamily="34" charset="0"/>
                </a:rPr>
                <a:t>: 64 </a:t>
              </a:r>
              <a:r>
                <a:rPr lang="pt-BR" sz="1600" baseline="0" dirty="0" err="1" smtClean="0">
                  <a:solidFill>
                    <a:schemeClr val="tx2">
                      <a:lumMod val="75000"/>
                    </a:schemeClr>
                  </a:solidFill>
                  <a:latin typeface="Candara" pitchFamily="34" charset="0"/>
                </a:rPr>
                <a:t>passengers</a:t>
              </a:r>
              <a:endParaRPr lang="pt-BR" sz="1600" baseline="0" dirty="0" smtClean="0">
                <a:solidFill>
                  <a:schemeClr val="tx2">
                    <a:lumMod val="75000"/>
                  </a:schemeClr>
                </a:solidFill>
                <a:latin typeface="Candara" pitchFamily="34" charset="0"/>
              </a:endParaRPr>
            </a:p>
            <a:p>
              <a:pPr fontAlgn="auto">
                <a:lnSpc>
                  <a:spcPct val="110000"/>
                </a:lnSpc>
                <a:spcBef>
                  <a:spcPts val="0"/>
                </a:spcBef>
                <a:spcAft>
                  <a:spcPts val="0"/>
                </a:spcAft>
                <a:buFont typeface="Wingdings" pitchFamily="2" charset="2"/>
                <a:buChar char="§"/>
                <a:defRPr/>
              </a:pPr>
              <a:r>
                <a:rPr lang="en-US" sz="1600" baseline="0" dirty="0">
                  <a:solidFill>
                    <a:schemeClr val="tx2">
                      <a:lumMod val="75000"/>
                    </a:schemeClr>
                  </a:solidFill>
                  <a:latin typeface="Candara" pitchFamily="34" charset="0"/>
                </a:rPr>
                <a:t>Fuel Cell (hydrogen) + </a:t>
              </a:r>
              <a:r>
                <a:rPr lang="en-US" sz="1600" baseline="0" dirty="0" smtClean="0">
                  <a:solidFill>
                    <a:schemeClr val="tx2">
                      <a:lumMod val="75000"/>
                    </a:schemeClr>
                  </a:solidFill>
                  <a:latin typeface="Candara" pitchFamily="34" charset="0"/>
                </a:rPr>
                <a:t>battery;</a:t>
              </a:r>
              <a:endParaRPr lang="en-US" sz="1600" baseline="0" dirty="0">
                <a:solidFill>
                  <a:schemeClr val="tx2">
                    <a:lumMod val="75000"/>
                  </a:schemeClr>
                </a:solidFill>
                <a:latin typeface="Candara" pitchFamily="34" charset="0"/>
              </a:endParaRPr>
            </a:p>
            <a:p>
              <a:pPr marL="0" indent="0" fontAlgn="auto">
                <a:lnSpc>
                  <a:spcPct val="110000"/>
                </a:lnSpc>
                <a:spcBef>
                  <a:spcPts val="0"/>
                </a:spcBef>
                <a:spcAft>
                  <a:spcPts val="0"/>
                </a:spcAft>
                <a:defRPr/>
              </a:pPr>
              <a:r>
                <a:rPr lang="en-US" sz="1600" baseline="0" dirty="0" smtClean="0">
                  <a:solidFill>
                    <a:schemeClr val="tx2">
                      <a:lumMod val="75000"/>
                    </a:schemeClr>
                  </a:solidFill>
                  <a:latin typeface="Candara" pitchFamily="34" charset="0"/>
                </a:rPr>
                <a:t>   Ethanol </a:t>
              </a:r>
              <a:r>
                <a:rPr lang="en-US" sz="1600" baseline="0" dirty="0">
                  <a:solidFill>
                    <a:schemeClr val="tx2">
                      <a:lumMod val="75000"/>
                    </a:schemeClr>
                  </a:solidFill>
                  <a:latin typeface="Candara" pitchFamily="34" charset="0"/>
                </a:rPr>
                <a:t>Engine + </a:t>
              </a:r>
              <a:r>
                <a:rPr lang="en-US" sz="1600" baseline="0" dirty="0" smtClean="0">
                  <a:solidFill>
                    <a:schemeClr val="tx2">
                      <a:lumMod val="75000"/>
                    </a:schemeClr>
                  </a:solidFill>
                  <a:latin typeface="Candara" pitchFamily="34" charset="0"/>
                </a:rPr>
                <a:t>Battery;</a:t>
              </a:r>
              <a:endParaRPr lang="en-US" sz="1600" baseline="0" dirty="0">
                <a:solidFill>
                  <a:schemeClr val="tx2">
                    <a:lumMod val="75000"/>
                  </a:schemeClr>
                </a:solidFill>
                <a:latin typeface="Candara" pitchFamily="34" charset="0"/>
              </a:endParaRPr>
            </a:p>
            <a:p>
              <a:pPr marL="0" indent="0" fontAlgn="auto">
                <a:lnSpc>
                  <a:spcPct val="110000"/>
                </a:lnSpc>
                <a:spcBef>
                  <a:spcPts val="0"/>
                </a:spcBef>
                <a:spcAft>
                  <a:spcPts val="0"/>
                </a:spcAft>
                <a:defRPr/>
              </a:pPr>
              <a:r>
                <a:rPr lang="en-US" sz="1600" baseline="0" dirty="0" smtClean="0">
                  <a:solidFill>
                    <a:schemeClr val="tx2">
                      <a:lumMod val="75000"/>
                    </a:schemeClr>
                  </a:solidFill>
                  <a:latin typeface="Candara" pitchFamily="34" charset="0"/>
                </a:rPr>
                <a:t>   Battery.</a:t>
              </a:r>
              <a:endParaRPr lang="en-US" sz="1600" baseline="0" dirty="0">
                <a:solidFill>
                  <a:schemeClr val="tx2">
                    <a:lumMod val="75000"/>
                  </a:schemeClr>
                </a:solidFill>
                <a:latin typeface="Candara" pitchFamily="34" charset="0"/>
              </a:endParaRPr>
            </a:p>
            <a:p>
              <a:pPr fontAlgn="auto">
                <a:lnSpc>
                  <a:spcPct val="110000"/>
                </a:lnSpc>
                <a:spcBef>
                  <a:spcPts val="0"/>
                </a:spcBef>
                <a:spcAft>
                  <a:spcPts val="0"/>
                </a:spcAft>
                <a:buFont typeface="Wingdings" pitchFamily="2" charset="2"/>
                <a:buChar char="§"/>
                <a:defRPr/>
              </a:pPr>
              <a:endParaRPr lang="pt-BR" sz="2000" kern="0" baseline="0" dirty="0" smtClean="0">
                <a:solidFill>
                  <a:srgbClr val="000000"/>
                </a:solidFill>
                <a:latin typeface="Arial Narrow" pitchFamily="34" charset="0"/>
              </a:endParaRPr>
            </a:p>
          </p:txBody>
        </p:sp>
      </p:grpSp>
      <p:sp>
        <p:nvSpPr>
          <p:cNvPr id="14" name="Retângulo 13"/>
          <p:cNvSpPr/>
          <p:nvPr/>
        </p:nvSpPr>
        <p:spPr>
          <a:xfrm>
            <a:off x="2652705" y="142852"/>
            <a:ext cx="3705245" cy="584775"/>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Centers</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and</a:t>
            </a:r>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Units</a:t>
            </a:r>
            <a:endPar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nodeType="after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a:grpSpLocks/>
          </p:cNvGrpSpPr>
          <p:nvPr/>
        </p:nvGrpSpPr>
        <p:grpSpPr bwMode="auto">
          <a:xfrm>
            <a:off x="1333525" y="714356"/>
            <a:ext cx="6937630" cy="5429250"/>
            <a:chOff x="-748152" y="-1518840"/>
            <a:chExt cx="11104069" cy="8690149"/>
          </a:xfrm>
        </p:grpSpPr>
        <p:sp>
          <p:nvSpPr>
            <p:cNvPr id="91140" name="Rectangle 3"/>
            <p:cNvSpPr>
              <a:spLocks noChangeArrowheads="1"/>
            </p:cNvSpPr>
            <p:nvPr/>
          </p:nvSpPr>
          <p:spPr bwMode="auto">
            <a:xfrm>
              <a:off x="852665" y="5799180"/>
              <a:ext cx="2879725" cy="443369"/>
            </a:xfrm>
            <a:prstGeom prst="rect">
              <a:avLst/>
            </a:prstGeom>
            <a:noFill/>
            <a:ln w="9525">
              <a:noFill/>
              <a:miter lim="800000"/>
              <a:headEnd/>
              <a:tailEnd/>
            </a:ln>
          </p:spPr>
          <p:txBody>
            <a:bodyPr>
              <a:spAutoFit/>
            </a:bodyPr>
            <a:lstStyle/>
            <a:p>
              <a:r>
                <a:rPr lang="pt-BR" sz="1200" b="1" i="1" baseline="0" dirty="0" err="1">
                  <a:solidFill>
                    <a:schemeClr val="tx2">
                      <a:lumMod val="75000"/>
                    </a:schemeClr>
                  </a:solidFill>
                  <a:latin typeface="Candara" pitchFamily="34" charset="0"/>
                </a:rPr>
                <a:t>Garden</a:t>
              </a:r>
              <a:r>
                <a:rPr lang="pt-BR" sz="1200" b="1" i="1" baseline="0" dirty="0">
                  <a:solidFill>
                    <a:schemeClr val="tx2">
                      <a:lumMod val="75000"/>
                    </a:schemeClr>
                  </a:solidFill>
                  <a:latin typeface="Candara" pitchFamily="34" charset="0"/>
                </a:rPr>
                <a:t> – FAU/</a:t>
              </a:r>
              <a:r>
                <a:rPr lang="pt-BR" sz="1200" b="1" i="1" baseline="0" dirty="0" err="1">
                  <a:solidFill>
                    <a:schemeClr val="tx2">
                      <a:lumMod val="75000"/>
                    </a:schemeClr>
                  </a:solidFill>
                  <a:latin typeface="Candara" pitchFamily="34" charset="0"/>
                </a:rPr>
                <a:t>Rectory</a:t>
              </a:r>
              <a:endParaRPr lang="pt-BR" sz="1200" b="1" i="1" baseline="0" dirty="0">
                <a:solidFill>
                  <a:schemeClr val="tx2">
                    <a:lumMod val="75000"/>
                  </a:schemeClr>
                </a:solidFill>
                <a:latin typeface="Candara" pitchFamily="34" charset="0"/>
              </a:endParaRPr>
            </a:p>
          </p:txBody>
        </p:sp>
        <p:grpSp>
          <p:nvGrpSpPr>
            <p:cNvPr id="91141" name="Group 1"/>
            <p:cNvGrpSpPr>
              <a:grpSpLocks/>
            </p:cNvGrpSpPr>
            <p:nvPr/>
          </p:nvGrpSpPr>
          <p:grpSpPr bwMode="auto">
            <a:xfrm>
              <a:off x="-748152" y="-1518840"/>
              <a:ext cx="11104069" cy="3843812"/>
              <a:chOff x="-748152" y="-1518121"/>
              <a:chExt cx="11104069" cy="3843812"/>
            </a:xfrm>
          </p:grpSpPr>
          <p:sp>
            <p:nvSpPr>
              <p:cNvPr id="91143" name="Rectangle 2"/>
              <p:cNvSpPr>
                <a:spLocks noChangeArrowheads="1"/>
              </p:cNvSpPr>
              <p:nvPr/>
            </p:nvSpPr>
            <p:spPr bwMode="auto">
              <a:xfrm>
                <a:off x="5197737" y="-374680"/>
                <a:ext cx="5158180" cy="443369"/>
              </a:xfrm>
              <a:prstGeom prst="rect">
                <a:avLst/>
              </a:prstGeom>
              <a:noFill/>
              <a:ln w="9525">
                <a:noFill/>
                <a:miter lim="800000"/>
                <a:headEnd/>
                <a:tailEnd/>
              </a:ln>
            </p:spPr>
            <p:txBody>
              <a:bodyPr wrap="none">
                <a:spAutoFit/>
              </a:bodyPr>
              <a:lstStyle/>
              <a:p>
                <a:r>
                  <a:rPr lang="en-US" sz="1200" b="1" i="1" baseline="0" dirty="0" err="1">
                    <a:solidFill>
                      <a:schemeClr val="tx2">
                        <a:lumMod val="75000"/>
                      </a:schemeClr>
                    </a:solidFill>
                    <a:latin typeface="Candara" pitchFamily="34" charset="0"/>
                  </a:rPr>
                  <a:t>Carvalho</a:t>
                </a:r>
                <a:r>
                  <a:rPr lang="en-US" sz="1200" b="1" i="1" baseline="0" dirty="0">
                    <a:solidFill>
                      <a:schemeClr val="tx2">
                        <a:lumMod val="75000"/>
                      </a:schemeClr>
                    </a:solidFill>
                    <a:latin typeface="Candara" pitchFamily="34" charset="0"/>
                  </a:rPr>
                  <a:t> de </a:t>
                </a:r>
                <a:r>
                  <a:rPr lang="en-US" sz="1200" b="1" i="1" baseline="0" dirty="0" err="1">
                    <a:solidFill>
                      <a:schemeClr val="tx2">
                        <a:lumMod val="75000"/>
                      </a:schemeClr>
                    </a:solidFill>
                    <a:latin typeface="Candara" pitchFamily="34" charset="0"/>
                  </a:rPr>
                  <a:t>Mendonça</a:t>
                </a:r>
                <a:r>
                  <a:rPr lang="en-US" sz="1200" b="1" i="1" baseline="0" dirty="0">
                    <a:solidFill>
                      <a:schemeClr val="tx2">
                        <a:lumMod val="75000"/>
                      </a:schemeClr>
                    </a:solidFill>
                    <a:latin typeface="Candara" pitchFamily="34" charset="0"/>
                  </a:rPr>
                  <a:t> Library – Faculty of Law </a:t>
                </a:r>
                <a:endParaRPr lang="pt-BR" sz="1200" b="1" i="1" baseline="0" dirty="0">
                  <a:solidFill>
                    <a:schemeClr val="tx2">
                      <a:lumMod val="75000"/>
                    </a:schemeClr>
                  </a:solidFill>
                  <a:latin typeface="Candara" pitchFamily="34" charset="0"/>
                </a:endParaRPr>
              </a:p>
            </p:txBody>
          </p:sp>
          <p:pic>
            <p:nvPicPr>
              <p:cNvPr id="91144" name="Picture 6" descr="Biblioteca Carvalho de Mendonça da Faculdade Nacional de Direito"/>
              <p:cNvPicPr>
                <a:picLocks noChangeAspect="1" noChangeArrowheads="1"/>
              </p:cNvPicPr>
              <p:nvPr/>
            </p:nvPicPr>
            <p:blipFill>
              <a:blip r:embed="rId3" cstate="print">
                <a:lum bright="8000"/>
              </a:blip>
              <a:srcRect/>
              <a:stretch>
                <a:fillRect/>
              </a:stretch>
            </p:blipFill>
            <p:spPr bwMode="auto">
              <a:xfrm>
                <a:off x="-748152" y="-1518121"/>
                <a:ext cx="5758521" cy="3843812"/>
              </a:xfrm>
              <a:prstGeom prst="rect">
                <a:avLst/>
              </a:prstGeom>
              <a:noFill/>
              <a:ln w="9525">
                <a:noFill/>
                <a:miter lim="800000"/>
                <a:headEnd/>
                <a:tailEnd/>
              </a:ln>
            </p:spPr>
          </p:pic>
        </p:grpSp>
        <p:pic>
          <p:nvPicPr>
            <p:cNvPr id="91142" name="Picture 2" descr="C:\Documents and Settings\renatobarreira\Desktop\Fotos apresentação\24_CLA FAU 000001 DIG.jpg"/>
            <p:cNvPicPr>
              <a:picLocks noChangeAspect="1" noChangeArrowheads="1"/>
            </p:cNvPicPr>
            <p:nvPr/>
          </p:nvPicPr>
          <p:blipFill>
            <a:blip r:embed="rId4" cstate="print"/>
            <a:srcRect/>
            <a:stretch>
              <a:fillRect/>
            </a:stretch>
          </p:blipFill>
          <p:spPr bwMode="auto">
            <a:xfrm>
              <a:off x="3939953" y="3191296"/>
              <a:ext cx="6326625" cy="3980013"/>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4"/>
          <p:cNvSpPr txBox="1">
            <a:spLocks noChangeArrowheads="1"/>
          </p:cNvSpPr>
          <p:nvPr/>
        </p:nvSpPr>
        <p:spPr bwMode="auto">
          <a:xfrm>
            <a:off x="4932363" y="3860800"/>
            <a:ext cx="4843462" cy="274638"/>
          </a:xfrm>
          <a:prstGeom prst="rect">
            <a:avLst/>
          </a:prstGeom>
          <a:noFill/>
          <a:ln w="9525">
            <a:noFill/>
            <a:miter lim="800000"/>
            <a:headEnd/>
            <a:tailEnd/>
          </a:ln>
        </p:spPr>
        <p:txBody>
          <a:bodyPr>
            <a:spAutoFit/>
          </a:bodyPr>
          <a:lstStyle/>
          <a:p>
            <a:pPr algn="ctr"/>
            <a:endParaRPr lang="pt-BR" sz="1800"/>
          </a:p>
        </p:txBody>
      </p:sp>
      <p:grpSp>
        <p:nvGrpSpPr>
          <p:cNvPr id="3" name="Grupo 2"/>
          <p:cNvGrpSpPr>
            <a:grpSpLocks/>
          </p:cNvGrpSpPr>
          <p:nvPr/>
        </p:nvGrpSpPr>
        <p:grpSpPr bwMode="auto">
          <a:xfrm>
            <a:off x="1285883" y="180959"/>
            <a:ext cx="8215340" cy="6429238"/>
            <a:chOff x="1181114" y="14295"/>
            <a:chExt cx="8215398" cy="6429214"/>
          </a:xfrm>
        </p:grpSpPr>
        <p:sp>
          <p:nvSpPr>
            <p:cNvPr id="93189" name="Text Box 5"/>
            <p:cNvSpPr txBox="1">
              <a:spLocks noChangeArrowheads="1"/>
            </p:cNvSpPr>
            <p:nvPr/>
          </p:nvSpPr>
          <p:spPr bwMode="auto">
            <a:xfrm>
              <a:off x="5363369" y="3762388"/>
              <a:ext cx="4033143" cy="276999"/>
            </a:xfrm>
            <a:prstGeom prst="rect">
              <a:avLst/>
            </a:prstGeom>
            <a:noFill/>
            <a:ln w="9525">
              <a:noFill/>
              <a:miter lim="800000"/>
              <a:headEnd/>
              <a:tailEnd/>
            </a:ln>
          </p:spPr>
          <p:txBody>
            <a:bodyPr>
              <a:spAutoFit/>
            </a:bodyPr>
            <a:lstStyle/>
            <a:p>
              <a:r>
                <a:rPr lang="en-US" sz="1200" b="1" i="1" baseline="0" dirty="0">
                  <a:solidFill>
                    <a:schemeClr val="tx2">
                      <a:lumMod val="75000"/>
                    </a:schemeClr>
                  </a:solidFill>
                  <a:latin typeface="Candara" pitchFamily="34" charset="0"/>
                </a:rPr>
                <a:t>The UFRJ takes part in the National </a:t>
              </a:r>
              <a:r>
                <a:rPr lang="en-US" sz="1200" b="1" i="1" baseline="0" dirty="0" err="1">
                  <a:solidFill>
                    <a:schemeClr val="tx2">
                      <a:lumMod val="75000"/>
                    </a:schemeClr>
                  </a:solidFill>
                  <a:latin typeface="Candara" pitchFamily="34" charset="0"/>
                </a:rPr>
                <a:t>Genoma</a:t>
              </a:r>
              <a:r>
                <a:rPr lang="en-US" sz="1200" b="1" i="1" baseline="0" dirty="0">
                  <a:solidFill>
                    <a:schemeClr val="tx2">
                      <a:lumMod val="75000"/>
                    </a:schemeClr>
                  </a:solidFill>
                  <a:latin typeface="Candara" pitchFamily="34" charset="0"/>
                </a:rPr>
                <a:t> Project</a:t>
              </a:r>
              <a:endParaRPr lang="pt-BR" sz="1200" b="1" i="1" baseline="0" dirty="0">
                <a:solidFill>
                  <a:schemeClr val="tx2">
                    <a:lumMod val="75000"/>
                  </a:schemeClr>
                </a:solidFill>
                <a:latin typeface="Candara" pitchFamily="34" charset="0"/>
              </a:endParaRPr>
            </a:p>
          </p:txBody>
        </p:sp>
        <p:sp>
          <p:nvSpPr>
            <p:cNvPr id="93190" name="Rectangle 2"/>
            <p:cNvSpPr>
              <a:spLocks noChangeArrowheads="1"/>
            </p:cNvSpPr>
            <p:nvPr/>
          </p:nvSpPr>
          <p:spPr bwMode="auto">
            <a:xfrm>
              <a:off x="1181114" y="3190884"/>
              <a:ext cx="1944688" cy="276999"/>
            </a:xfrm>
            <a:prstGeom prst="rect">
              <a:avLst/>
            </a:prstGeom>
            <a:noFill/>
            <a:ln w="9525">
              <a:noFill/>
              <a:miter lim="800000"/>
              <a:headEnd/>
              <a:tailEnd/>
            </a:ln>
          </p:spPr>
          <p:txBody>
            <a:bodyPr>
              <a:spAutoFit/>
            </a:bodyPr>
            <a:lstStyle/>
            <a:p>
              <a:r>
                <a:rPr lang="pt-BR" sz="1200" b="1" i="1" baseline="0" dirty="0">
                  <a:solidFill>
                    <a:schemeClr val="tx2">
                      <a:lumMod val="75000"/>
                    </a:schemeClr>
                  </a:solidFill>
                  <a:latin typeface="Candara" pitchFamily="34" charset="0"/>
                </a:rPr>
                <a:t>Anna Nery </a:t>
              </a:r>
              <a:r>
                <a:rPr lang="pt-BR" sz="1200" b="1" i="1" baseline="0" dirty="0" err="1">
                  <a:solidFill>
                    <a:schemeClr val="tx2">
                      <a:lumMod val="75000"/>
                    </a:schemeClr>
                  </a:solidFill>
                  <a:latin typeface="Candara" pitchFamily="34" charset="0"/>
                </a:rPr>
                <a:t>Nursing</a:t>
              </a:r>
              <a:r>
                <a:rPr lang="pt-BR" sz="1200" b="1" i="1" baseline="0" dirty="0">
                  <a:solidFill>
                    <a:schemeClr val="tx2">
                      <a:lumMod val="75000"/>
                    </a:schemeClr>
                  </a:solidFill>
                  <a:latin typeface="Candara" pitchFamily="34" charset="0"/>
                </a:rPr>
                <a:t> </a:t>
              </a:r>
              <a:r>
                <a:rPr lang="pt-BR" sz="1200" b="1" i="1" baseline="0" dirty="0" err="1">
                  <a:solidFill>
                    <a:schemeClr val="tx2">
                      <a:lumMod val="75000"/>
                    </a:schemeClr>
                  </a:solidFill>
                  <a:latin typeface="Candara" pitchFamily="34" charset="0"/>
                </a:rPr>
                <a:t>School</a:t>
              </a:r>
              <a:endParaRPr lang="pt-BR" sz="1200" b="1" i="1" baseline="0" dirty="0">
                <a:solidFill>
                  <a:schemeClr val="tx2">
                    <a:lumMod val="75000"/>
                  </a:schemeClr>
                </a:solidFill>
                <a:latin typeface="Candara" pitchFamily="34" charset="0"/>
              </a:endParaRPr>
            </a:p>
          </p:txBody>
        </p:sp>
        <p:sp>
          <p:nvSpPr>
            <p:cNvPr id="93191" name="Rectangle 3"/>
            <p:cNvSpPr>
              <a:spLocks noChangeArrowheads="1"/>
            </p:cNvSpPr>
            <p:nvPr/>
          </p:nvSpPr>
          <p:spPr bwMode="auto">
            <a:xfrm>
              <a:off x="3594144" y="3157847"/>
              <a:ext cx="1944688" cy="461665"/>
            </a:xfrm>
            <a:prstGeom prst="rect">
              <a:avLst/>
            </a:prstGeom>
            <a:noFill/>
            <a:ln w="9525">
              <a:noFill/>
              <a:miter lim="800000"/>
              <a:headEnd/>
              <a:tailEnd/>
            </a:ln>
          </p:spPr>
          <p:txBody>
            <a:bodyPr>
              <a:spAutoFit/>
            </a:bodyPr>
            <a:lstStyle/>
            <a:p>
              <a:r>
                <a:rPr lang="en-US" sz="1200" b="1" i="1" baseline="0" dirty="0">
                  <a:solidFill>
                    <a:schemeClr val="tx2">
                      <a:lumMod val="75000"/>
                    </a:schemeClr>
                  </a:solidFill>
                  <a:latin typeface="Candara" pitchFamily="34" charset="0"/>
                </a:rPr>
                <a:t>Research at the </a:t>
              </a:r>
              <a:r>
                <a:rPr lang="en-US" sz="1200" b="1" i="1" baseline="0" dirty="0" err="1">
                  <a:solidFill>
                    <a:schemeClr val="tx2">
                      <a:lumMod val="75000"/>
                    </a:schemeClr>
                  </a:solidFill>
                  <a:latin typeface="Candara" pitchFamily="34" charset="0"/>
                </a:rPr>
                <a:t>Odontology</a:t>
              </a:r>
              <a:r>
                <a:rPr lang="en-US" sz="1200" b="1" i="1" baseline="0" dirty="0">
                  <a:solidFill>
                    <a:schemeClr val="tx2">
                      <a:lumMod val="75000"/>
                    </a:schemeClr>
                  </a:solidFill>
                  <a:latin typeface="Candara" pitchFamily="34" charset="0"/>
                </a:rPr>
                <a:t> Program</a:t>
              </a:r>
              <a:endParaRPr lang="pt-BR" sz="1200" b="1" i="1" baseline="0" dirty="0">
                <a:solidFill>
                  <a:schemeClr val="tx2">
                    <a:lumMod val="75000"/>
                  </a:schemeClr>
                </a:solidFill>
                <a:latin typeface="Candara" pitchFamily="34" charset="0"/>
              </a:endParaRPr>
            </a:p>
          </p:txBody>
        </p:sp>
        <p:pic>
          <p:nvPicPr>
            <p:cNvPr id="93192" name="Picture 7"/>
            <p:cNvPicPr>
              <a:picLocks noChangeAspect="1" noChangeArrowheads="1"/>
            </p:cNvPicPr>
            <p:nvPr/>
          </p:nvPicPr>
          <p:blipFill>
            <a:blip r:embed="rId3" cstate="print"/>
            <a:srcRect/>
            <a:stretch>
              <a:fillRect/>
            </a:stretch>
          </p:blipFill>
          <p:spPr bwMode="auto">
            <a:xfrm>
              <a:off x="1181114" y="14295"/>
              <a:ext cx="2019300" cy="3105152"/>
            </a:xfrm>
            <a:prstGeom prst="rect">
              <a:avLst/>
            </a:prstGeom>
            <a:noFill/>
            <a:ln w="9525">
              <a:noFill/>
              <a:miter lim="800000"/>
              <a:headEnd/>
              <a:tailEnd/>
            </a:ln>
          </p:spPr>
        </p:pic>
        <p:pic>
          <p:nvPicPr>
            <p:cNvPr id="93193" name="Picture 8"/>
            <p:cNvPicPr>
              <a:picLocks noChangeAspect="1" noChangeArrowheads="1"/>
            </p:cNvPicPr>
            <p:nvPr/>
          </p:nvPicPr>
          <p:blipFill>
            <a:blip r:embed="rId4" cstate="print"/>
            <a:srcRect/>
            <a:stretch>
              <a:fillRect/>
            </a:stretch>
          </p:blipFill>
          <p:spPr bwMode="auto">
            <a:xfrm>
              <a:off x="3413139" y="14295"/>
              <a:ext cx="2066925" cy="3105152"/>
            </a:xfrm>
            <a:prstGeom prst="rect">
              <a:avLst/>
            </a:prstGeom>
            <a:noFill/>
            <a:ln w="9525">
              <a:noFill/>
              <a:miter lim="800000"/>
              <a:headEnd/>
              <a:tailEnd/>
            </a:ln>
          </p:spPr>
        </p:pic>
        <p:pic>
          <p:nvPicPr>
            <p:cNvPr id="93194" name="Picture 10"/>
            <p:cNvPicPr>
              <a:picLocks noChangeAspect="1" noChangeArrowheads="1"/>
            </p:cNvPicPr>
            <p:nvPr/>
          </p:nvPicPr>
          <p:blipFill>
            <a:blip r:embed="rId5" cstate="print"/>
            <a:srcRect/>
            <a:stretch>
              <a:fillRect/>
            </a:stretch>
          </p:blipFill>
          <p:spPr bwMode="auto">
            <a:xfrm>
              <a:off x="5619847" y="4040032"/>
              <a:ext cx="3133726" cy="2343151"/>
            </a:xfrm>
            <a:prstGeom prst="rect">
              <a:avLst/>
            </a:prstGeom>
            <a:noFill/>
            <a:ln w="9525">
              <a:noFill/>
              <a:miter lim="800000"/>
              <a:headEnd/>
              <a:tailEnd/>
            </a:ln>
          </p:spPr>
        </p:pic>
        <p:pic>
          <p:nvPicPr>
            <p:cNvPr id="93195" name="Picture 11"/>
            <p:cNvPicPr>
              <a:picLocks noChangeAspect="1" noChangeArrowheads="1"/>
            </p:cNvPicPr>
            <p:nvPr/>
          </p:nvPicPr>
          <p:blipFill>
            <a:blip r:embed="rId6" cstate="print"/>
            <a:srcRect/>
            <a:stretch>
              <a:fillRect/>
            </a:stretch>
          </p:blipFill>
          <p:spPr bwMode="auto">
            <a:xfrm>
              <a:off x="2522634" y="4471833"/>
              <a:ext cx="2876551" cy="1971676"/>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 Box 2"/>
          <p:cNvSpPr txBox="1">
            <a:spLocks noChangeArrowheads="1"/>
          </p:cNvSpPr>
          <p:nvPr/>
        </p:nvSpPr>
        <p:spPr bwMode="auto">
          <a:xfrm>
            <a:off x="5219700" y="4941888"/>
            <a:ext cx="2952750" cy="366712"/>
          </a:xfrm>
          <a:prstGeom prst="rect">
            <a:avLst/>
          </a:prstGeom>
          <a:noFill/>
          <a:ln w="9525">
            <a:noFill/>
            <a:miter lim="800000"/>
            <a:headEnd/>
            <a:tailEnd/>
          </a:ln>
        </p:spPr>
        <p:txBody>
          <a:bodyPr>
            <a:spAutoFit/>
          </a:bodyPr>
          <a:lstStyle/>
          <a:p>
            <a:pPr algn="ctr"/>
            <a:endParaRPr lang="pt-BR" sz="1800" baseline="0"/>
          </a:p>
        </p:txBody>
      </p:sp>
      <p:grpSp>
        <p:nvGrpSpPr>
          <p:cNvPr id="2" name="Grupo 1"/>
          <p:cNvGrpSpPr>
            <a:grpSpLocks/>
          </p:cNvGrpSpPr>
          <p:nvPr/>
        </p:nvGrpSpPr>
        <p:grpSpPr bwMode="auto">
          <a:xfrm>
            <a:off x="1142976" y="506433"/>
            <a:ext cx="7450137" cy="5780087"/>
            <a:chOff x="611560" y="1080482"/>
            <a:chExt cx="7449765" cy="5780931"/>
          </a:xfrm>
        </p:grpSpPr>
        <p:sp>
          <p:nvSpPr>
            <p:cNvPr id="95238" name="Text Box 3"/>
            <p:cNvSpPr txBox="1">
              <a:spLocks noChangeArrowheads="1"/>
            </p:cNvSpPr>
            <p:nvPr/>
          </p:nvSpPr>
          <p:spPr bwMode="auto">
            <a:xfrm>
              <a:off x="1214414" y="3214686"/>
              <a:ext cx="3519277" cy="276999"/>
            </a:xfrm>
            <a:prstGeom prst="rect">
              <a:avLst/>
            </a:prstGeom>
            <a:noFill/>
            <a:ln w="9525">
              <a:noFill/>
              <a:miter lim="800000"/>
              <a:headEnd/>
              <a:tailEnd/>
            </a:ln>
          </p:spPr>
          <p:txBody>
            <a:bodyPr>
              <a:spAutoFit/>
            </a:bodyPr>
            <a:lstStyle/>
            <a:p>
              <a:r>
                <a:rPr lang="en-US" sz="1200" b="1" i="1" baseline="0" dirty="0">
                  <a:solidFill>
                    <a:schemeClr val="tx2">
                      <a:lumMod val="75000"/>
                    </a:schemeClr>
                  </a:solidFill>
                  <a:latin typeface="Candara" pitchFamily="34" charset="0"/>
                </a:rPr>
                <a:t>Students at the Ocean Basin</a:t>
              </a:r>
              <a:endParaRPr lang="pt-BR" sz="1200" b="1" i="1" baseline="0" dirty="0">
                <a:solidFill>
                  <a:schemeClr val="tx2">
                    <a:lumMod val="75000"/>
                  </a:schemeClr>
                </a:solidFill>
                <a:latin typeface="Candara" pitchFamily="34" charset="0"/>
              </a:endParaRPr>
            </a:p>
          </p:txBody>
        </p:sp>
        <p:sp>
          <p:nvSpPr>
            <p:cNvPr id="95239" name="Text Box 4"/>
            <p:cNvSpPr txBox="1">
              <a:spLocks noChangeArrowheads="1"/>
            </p:cNvSpPr>
            <p:nvPr/>
          </p:nvSpPr>
          <p:spPr bwMode="auto">
            <a:xfrm>
              <a:off x="2474920" y="6215082"/>
              <a:ext cx="3097212" cy="646331"/>
            </a:xfrm>
            <a:prstGeom prst="rect">
              <a:avLst/>
            </a:prstGeom>
            <a:noFill/>
            <a:ln w="9525">
              <a:noFill/>
              <a:miter lim="800000"/>
              <a:headEnd/>
              <a:tailEnd/>
            </a:ln>
          </p:spPr>
          <p:txBody>
            <a:bodyPr>
              <a:spAutoFit/>
            </a:bodyPr>
            <a:lstStyle/>
            <a:p>
              <a:r>
                <a:rPr lang="pt-BR" sz="1200" b="1" i="1" baseline="0" dirty="0">
                  <a:solidFill>
                    <a:schemeClr val="tx2">
                      <a:lumMod val="75000"/>
                    </a:schemeClr>
                  </a:solidFill>
                  <a:latin typeface="Candara" pitchFamily="34" charset="0"/>
                </a:rPr>
                <a:t>“</a:t>
              </a:r>
              <a:r>
                <a:rPr lang="pt-BR" sz="1200" b="1" i="1" baseline="0" dirty="0" err="1">
                  <a:solidFill>
                    <a:schemeClr val="tx2">
                      <a:lumMod val="75000"/>
                    </a:schemeClr>
                  </a:solidFill>
                  <a:latin typeface="Candara" pitchFamily="34" charset="0"/>
                </a:rPr>
                <a:t>Bio</a:t>
              </a:r>
              <a:r>
                <a:rPr lang="pt-BR" sz="1200" b="1" i="1" baseline="0" dirty="0">
                  <a:solidFill>
                    <a:schemeClr val="tx2">
                      <a:lumMod val="75000"/>
                    </a:schemeClr>
                  </a:solidFill>
                  <a:latin typeface="Candara" pitchFamily="34" charset="0"/>
                </a:rPr>
                <a:t> na Rua” Project (</a:t>
              </a:r>
              <a:r>
                <a:rPr lang="pt-BR" sz="1200" b="1" i="1" baseline="0" dirty="0" err="1">
                  <a:solidFill>
                    <a:schemeClr val="tx2">
                      <a:lumMod val="75000"/>
                    </a:schemeClr>
                  </a:solidFill>
                  <a:latin typeface="Candara" pitchFamily="34" charset="0"/>
                </a:rPr>
                <a:t>Bio</a:t>
              </a:r>
              <a:r>
                <a:rPr lang="pt-BR" sz="1200" b="1" i="1" baseline="0" dirty="0">
                  <a:solidFill>
                    <a:schemeClr val="tx2">
                      <a:lumMod val="75000"/>
                    </a:schemeClr>
                  </a:solidFill>
                  <a:latin typeface="Candara" pitchFamily="34" charset="0"/>
                </a:rPr>
                <a:t> in </a:t>
              </a:r>
              <a:r>
                <a:rPr lang="pt-BR" sz="1200" b="1" i="1" baseline="0" dirty="0" err="1">
                  <a:solidFill>
                    <a:schemeClr val="tx2">
                      <a:lumMod val="75000"/>
                    </a:schemeClr>
                  </a:solidFill>
                  <a:latin typeface="Candara" pitchFamily="34" charset="0"/>
                </a:rPr>
                <a:t>the</a:t>
              </a:r>
              <a:r>
                <a:rPr lang="pt-BR" sz="1200" b="1" i="1" baseline="0" dirty="0">
                  <a:solidFill>
                    <a:schemeClr val="tx2">
                      <a:lumMod val="75000"/>
                    </a:schemeClr>
                  </a:solidFill>
                  <a:latin typeface="Candara" pitchFamily="34" charset="0"/>
                </a:rPr>
                <a:t> </a:t>
              </a:r>
              <a:r>
                <a:rPr lang="pt-BR" sz="1200" b="1" i="1" baseline="0" dirty="0" err="1">
                  <a:solidFill>
                    <a:schemeClr val="tx2">
                      <a:lumMod val="75000"/>
                    </a:schemeClr>
                  </a:solidFill>
                  <a:latin typeface="Candara" pitchFamily="34" charset="0"/>
                </a:rPr>
                <a:t>street</a:t>
              </a:r>
              <a:r>
                <a:rPr lang="pt-BR" sz="1200" b="1" i="1" baseline="0" dirty="0">
                  <a:solidFill>
                    <a:schemeClr val="tx2">
                      <a:lumMod val="75000"/>
                    </a:schemeClr>
                  </a:solidFill>
                  <a:latin typeface="Candara" pitchFamily="34" charset="0"/>
                </a:rPr>
                <a:t> ): </a:t>
              </a:r>
              <a:r>
                <a:rPr lang="pt-BR" sz="1200" b="1" i="1" baseline="0" dirty="0" err="1">
                  <a:solidFill>
                    <a:schemeClr val="tx2">
                      <a:lumMod val="75000"/>
                    </a:schemeClr>
                  </a:solidFill>
                  <a:latin typeface="Candara" pitchFamily="34" charset="0"/>
                </a:rPr>
                <a:t>scientific</a:t>
              </a:r>
              <a:r>
                <a:rPr lang="pt-BR" sz="1200" b="1" i="1" baseline="0" dirty="0">
                  <a:solidFill>
                    <a:schemeClr val="tx2">
                      <a:lumMod val="75000"/>
                    </a:schemeClr>
                  </a:solidFill>
                  <a:latin typeface="Candara" pitchFamily="34" charset="0"/>
                </a:rPr>
                <a:t> </a:t>
              </a:r>
              <a:r>
                <a:rPr lang="pt-BR" sz="1200" b="1" i="1" baseline="0" dirty="0" err="1">
                  <a:solidFill>
                    <a:schemeClr val="tx2">
                      <a:lumMod val="75000"/>
                    </a:schemeClr>
                  </a:solidFill>
                  <a:latin typeface="Candara" pitchFamily="34" charset="0"/>
                </a:rPr>
                <a:t>demonstrations</a:t>
              </a:r>
              <a:r>
                <a:rPr lang="pt-BR" sz="1200" b="1" i="1" baseline="0" dirty="0">
                  <a:solidFill>
                    <a:schemeClr val="tx2">
                      <a:lumMod val="75000"/>
                    </a:schemeClr>
                  </a:solidFill>
                  <a:latin typeface="Candara" pitchFamily="34" charset="0"/>
                </a:rPr>
                <a:t> </a:t>
              </a:r>
              <a:r>
                <a:rPr lang="pt-BR" sz="1200" b="1" i="1" baseline="0" dirty="0" err="1">
                  <a:solidFill>
                    <a:schemeClr val="tx2">
                      <a:lumMod val="75000"/>
                    </a:schemeClr>
                  </a:solidFill>
                  <a:latin typeface="Candara" pitchFamily="34" charset="0"/>
                </a:rPr>
                <a:t>downtown</a:t>
              </a:r>
              <a:r>
                <a:rPr lang="pt-BR" sz="1200" b="1" i="1" baseline="0" dirty="0">
                  <a:solidFill>
                    <a:schemeClr val="tx2">
                      <a:lumMod val="75000"/>
                    </a:schemeClr>
                  </a:solidFill>
                  <a:latin typeface="Candara" pitchFamily="34" charset="0"/>
                </a:rPr>
                <a:t> Rio de Janeiro</a:t>
              </a:r>
            </a:p>
          </p:txBody>
        </p:sp>
        <p:sp>
          <p:nvSpPr>
            <p:cNvPr id="95240" name="Text Box 5"/>
            <p:cNvSpPr txBox="1">
              <a:spLocks noChangeArrowheads="1"/>
            </p:cNvSpPr>
            <p:nvPr/>
          </p:nvSpPr>
          <p:spPr bwMode="auto">
            <a:xfrm>
              <a:off x="5508625" y="5723769"/>
              <a:ext cx="2533942" cy="276999"/>
            </a:xfrm>
            <a:prstGeom prst="rect">
              <a:avLst/>
            </a:prstGeom>
            <a:noFill/>
            <a:ln w="9525">
              <a:noFill/>
              <a:miter lim="800000"/>
              <a:headEnd/>
              <a:tailEnd/>
            </a:ln>
          </p:spPr>
          <p:txBody>
            <a:bodyPr>
              <a:spAutoFit/>
            </a:bodyPr>
            <a:lstStyle/>
            <a:p>
              <a:r>
                <a:rPr lang="pt-BR" sz="1200" b="1" i="1" baseline="0" dirty="0" err="1">
                  <a:solidFill>
                    <a:schemeClr val="tx2">
                      <a:lumMod val="75000"/>
                    </a:schemeClr>
                  </a:solidFill>
                  <a:latin typeface="Candara" pitchFamily="34" charset="0"/>
                </a:rPr>
                <a:t>Student</a:t>
              </a:r>
              <a:r>
                <a:rPr lang="pt-BR" sz="1200" b="1" i="1" baseline="0" dirty="0">
                  <a:solidFill>
                    <a:schemeClr val="tx2">
                      <a:lumMod val="75000"/>
                    </a:schemeClr>
                  </a:solidFill>
                  <a:latin typeface="Candara" pitchFamily="34" charset="0"/>
                </a:rPr>
                <a:t> in </a:t>
              </a:r>
              <a:r>
                <a:rPr lang="pt-BR" sz="1200" b="1" i="1" baseline="0" dirty="0" err="1">
                  <a:solidFill>
                    <a:schemeClr val="tx2">
                      <a:lumMod val="75000"/>
                    </a:schemeClr>
                  </a:solidFill>
                  <a:latin typeface="Candara" pitchFamily="34" charset="0"/>
                </a:rPr>
                <a:t>the</a:t>
              </a:r>
              <a:r>
                <a:rPr lang="pt-BR" sz="1200" b="1" i="1" baseline="0" dirty="0">
                  <a:solidFill>
                    <a:schemeClr val="tx2">
                      <a:lumMod val="75000"/>
                    </a:schemeClr>
                  </a:solidFill>
                  <a:latin typeface="Candara" pitchFamily="34" charset="0"/>
                </a:rPr>
                <a:t> campus</a:t>
              </a:r>
            </a:p>
          </p:txBody>
        </p:sp>
        <p:pic>
          <p:nvPicPr>
            <p:cNvPr id="95241" name="Picture 2" descr="C:\Documents and Settings\renatobarreira\Desktop\Fotos apresentação\27_CCS IB 000053 DIG.JPG"/>
            <p:cNvPicPr>
              <a:picLocks noChangeAspect="1" noChangeArrowheads="1"/>
            </p:cNvPicPr>
            <p:nvPr/>
          </p:nvPicPr>
          <p:blipFill>
            <a:blip r:embed="rId3" cstate="print"/>
            <a:srcRect/>
            <a:stretch>
              <a:fillRect/>
            </a:stretch>
          </p:blipFill>
          <p:spPr bwMode="auto">
            <a:xfrm>
              <a:off x="1000100" y="3857628"/>
              <a:ext cx="3080542" cy="2277835"/>
            </a:xfrm>
            <a:prstGeom prst="rect">
              <a:avLst/>
            </a:prstGeom>
            <a:noFill/>
            <a:ln w="9525">
              <a:noFill/>
              <a:miter lim="800000"/>
              <a:headEnd/>
              <a:tailEnd/>
            </a:ln>
          </p:spPr>
        </p:pic>
        <p:pic>
          <p:nvPicPr>
            <p:cNvPr id="95242" name="Picture 3" descr="C:\Documents and Settings\renatobarreira\Desktop\Fotos apresentação\25_CCMN IQ 000015 DIG.JPG"/>
            <p:cNvPicPr>
              <a:picLocks noChangeAspect="1" noChangeArrowheads="1"/>
            </p:cNvPicPr>
            <p:nvPr/>
          </p:nvPicPr>
          <p:blipFill>
            <a:blip r:embed="rId4" cstate="print"/>
            <a:srcRect/>
            <a:stretch>
              <a:fillRect/>
            </a:stretch>
          </p:blipFill>
          <p:spPr bwMode="auto">
            <a:xfrm>
              <a:off x="611560" y="1080482"/>
              <a:ext cx="3246060" cy="2134204"/>
            </a:xfrm>
            <a:prstGeom prst="rect">
              <a:avLst/>
            </a:prstGeom>
            <a:noFill/>
            <a:ln w="9525">
              <a:noFill/>
              <a:miter lim="800000"/>
              <a:headEnd/>
              <a:tailEnd/>
            </a:ln>
          </p:spPr>
        </p:pic>
        <p:pic>
          <p:nvPicPr>
            <p:cNvPr id="95243" name="Picture 4" descr="C:\Documents and Settings\renatobarreira\Desktop\Fotos apresentação\26_CIF 000039 P01.jpg"/>
            <p:cNvPicPr>
              <a:picLocks noChangeAspect="1" noChangeArrowheads="1"/>
            </p:cNvPicPr>
            <p:nvPr/>
          </p:nvPicPr>
          <p:blipFill>
            <a:blip r:embed="rId5" cstate="print"/>
            <a:srcRect/>
            <a:stretch>
              <a:fillRect/>
            </a:stretch>
          </p:blipFill>
          <p:spPr bwMode="auto">
            <a:xfrm>
              <a:off x="5580063" y="1841516"/>
              <a:ext cx="2481262" cy="3802062"/>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000100" y="5000636"/>
            <a:ext cx="5429288" cy="1918474"/>
          </a:xfrm>
          <a:prstGeom prst="rect">
            <a:avLst/>
          </a:prstGeom>
          <a:noFill/>
        </p:spPr>
        <p:txBody>
          <a:bodyPr wrap="square" rtlCol="0">
            <a:spAutoFit/>
          </a:bodyPr>
          <a:lstStyle/>
          <a:p>
            <a:r>
              <a:rPr lang="pt-BR" sz="1800" b="1" baseline="0" dirty="0" err="1" smtClean="0">
                <a:solidFill>
                  <a:schemeClr val="tx2">
                    <a:lumMod val="75000"/>
                  </a:schemeClr>
                </a:solidFill>
                <a:latin typeface="Candara" pitchFamily="34" charset="0"/>
              </a:rPr>
              <a:t>Mobility</a:t>
            </a:r>
            <a:r>
              <a:rPr lang="pt-BR" sz="1800" baseline="0" dirty="0" smtClean="0">
                <a:solidFill>
                  <a:schemeClr val="tx2">
                    <a:lumMod val="75000"/>
                  </a:schemeClr>
                </a:solidFill>
                <a:latin typeface="Candara" pitchFamily="34" charset="0"/>
              </a:rPr>
              <a:t>:</a:t>
            </a:r>
            <a:r>
              <a:rPr lang="pt-BR" sz="1800" b="1" baseline="0" dirty="0" smtClean="0">
                <a:solidFill>
                  <a:schemeClr val="tx2">
                    <a:lumMod val="75000"/>
                  </a:schemeClr>
                </a:solidFill>
                <a:latin typeface="Candara" pitchFamily="34" charset="0"/>
              </a:rPr>
              <a:t> </a:t>
            </a:r>
            <a:r>
              <a:rPr lang="pt-BR" sz="1800" baseline="0" dirty="0" smtClean="0">
                <a:solidFill>
                  <a:schemeClr val="tx2">
                    <a:lumMod val="75000"/>
                  </a:schemeClr>
                </a:solidFill>
                <a:latin typeface="Candara" pitchFamily="34" charset="0"/>
              </a:rPr>
              <a:t>+55 21 2598-1610 </a:t>
            </a:r>
          </a:p>
          <a:p>
            <a:r>
              <a:rPr lang="pt-BR" sz="1800" u="sng" baseline="0" dirty="0" smtClean="0">
                <a:solidFill>
                  <a:schemeClr val="tx2">
                    <a:lumMod val="75000"/>
                  </a:schemeClr>
                </a:solidFill>
                <a:latin typeface="Candara" pitchFamily="34" charset="0"/>
              </a:rPr>
              <a:t>intercambio@reitoria.ufrj.br</a:t>
            </a:r>
          </a:p>
          <a:p>
            <a:r>
              <a:rPr lang="pt-BR" sz="1800" b="1" baseline="0" dirty="0" err="1" smtClean="0">
                <a:solidFill>
                  <a:schemeClr val="tx2">
                    <a:lumMod val="75000"/>
                  </a:schemeClr>
                </a:solidFill>
                <a:latin typeface="Candara" pitchFamily="34" charset="0"/>
              </a:rPr>
              <a:t>International</a:t>
            </a:r>
            <a:r>
              <a:rPr lang="pt-BR" sz="1800" b="1" baseline="0" dirty="0" smtClean="0">
                <a:solidFill>
                  <a:schemeClr val="tx2">
                    <a:lumMod val="75000"/>
                  </a:schemeClr>
                </a:solidFill>
                <a:latin typeface="Candara" pitchFamily="34" charset="0"/>
              </a:rPr>
              <a:t> </a:t>
            </a:r>
            <a:r>
              <a:rPr lang="pt-BR" sz="1800" b="1" baseline="0" dirty="0" err="1" smtClean="0">
                <a:solidFill>
                  <a:schemeClr val="tx2">
                    <a:lumMod val="75000"/>
                  </a:schemeClr>
                </a:solidFill>
                <a:latin typeface="Candara" pitchFamily="34" charset="0"/>
              </a:rPr>
              <a:t>Affairs</a:t>
            </a:r>
            <a:r>
              <a:rPr lang="pt-BR" sz="1800" baseline="0" dirty="0" smtClean="0">
                <a:solidFill>
                  <a:schemeClr val="tx2">
                    <a:lumMod val="75000"/>
                  </a:schemeClr>
                </a:solidFill>
                <a:latin typeface="Candara" pitchFamily="34" charset="0"/>
              </a:rPr>
              <a:t>:</a:t>
            </a:r>
            <a:r>
              <a:rPr lang="pt-BR" sz="1800" b="1" baseline="0" dirty="0" smtClean="0">
                <a:solidFill>
                  <a:schemeClr val="tx2">
                    <a:lumMod val="75000"/>
                  </a:schemeClr>
                </a:solidFill>
                <a:latin typeface="Candara" pitchFamily="34" charset="0"/>
              </a:rPr>
              <a:t> </a:t>
            </a:r>
            <a:r>
              <a:rPr lang="pt-BR" sz="1800" baseline="0" dirty="0" smtClean="0">
                <a:solidFill>
                  <a:schemeClr val="tx2">
                    <a:lumMod val="75000"/>
                  </a:schemeClr>
                </a:solidFill>
                <a:latin typeface="Candara" pitchFamily="34" charset="0"/>
              </a:rPr>
              <a:t>+55 21 2598-1612 / 1618 </a:t>
            </a:r>
            <a:r>
              <a:rPr lang="pt-BR" sz="1800" u="sng" baseline="0" dirty="0" smtClean="0">
                <a:solidFill>
                  <a:schemeClr val="tx2">
                    <a:lumMod val="75000"/>
                  </a:schemeClr>
                </a:solidFill>
                <a:latin typeface="Candara" pitchFamily="34" charset="0"/>
              </a:rPr>
              <a:t> ri@reitoria.ufrj.br</a:t>
            </a:r>
          </a:p>
          <a:p>
            <a:r>
              <a:rPr lang="pt-BR" sz="1800" b="1" baseline="0" dirty="0" err="1" smtClean="0">
                <a:solidFill>
                  <a:schemeClr val="tx2">
                    <a:lumMod val="75000"/>
                  </a:schemeClr>
                </a:solidFill>
                <a:latin typeface="Candara" pitchFamily="34" charset="0"/>
              </a:rPr>
              <a:t>Agreements</a:t>
            </a:r>
            <a:r>
              <a:rPr lang="pt-BR" sz="1800" b="1" baseline="0" dirty="0" smtClean="0">
                <a:solidFill>
                  <a:schemeClr val="tx2">
                    <a:lumMod val="75000"/>
                  </a:schemeClr>
                </a:solidFill>
                <a:latin typeface="Candara" pitchFamily="34" charset="0"/>
              </a:rPr>
              <a:t> </a:t>
            </a:r>
            <a:r>
              <a:rPr lang="pt-BR" sz="1800" baseline="0" dirty="0" smtClean="0">
                <a:solidFill>
                  <a:schemeClr val="tx2">
                    <a:lumMod val="75000"/>
                  </a:schemeClr>
                </a:solidFill>
                <a:latin typeface="Candara" pitchFamily="34" charset="0"/>
              </a:rPr>
              <a:t>:+55 21 2598-1650   </a:t>
            </a:r>
            <a:r>
              <a:rPr lang="pt-BR" sz="1800" u="sng" baseline="0" dirty="0" smtClean="0">
                <a:solidFill>
                  <a:schemeClr val="tx2">
                    <a:lumMod val="75000"/>
                  </a:schemeClr>
                </a:solidFill>
                <a:latin typeface="Candara" pitchFamily="34" charset="0"/>
              </a:rPr>
              <a:t>convenios@reitoria.ufrj.br</a:t>
            </a:r>
          </a:p>
          <a:p>
            <a:endParaRPr lang="pt-BR" dirty="0"/>
          </a:p>
        </p:txBody>
      </p:sp>
      <p:pic>
        <p:nvPicPr>
          <p:cNvPr id="7" name="Imagem 6" descr="Imagem1.png"/>
          <p:cNvPicPr>
            <a:picLocks noChangeAspect="1"/>
          </p:cNvPicPr>
          <p:nvPr/>
        </p:nvPicPr>
        <p:blipFill>
          <a:blip r:embed="rId3" cstate="print"/>
          <a:stretch>
            <a:fillRect/>
          </a:stretch>
        </p:blipFill>
        <p:spPr>
          <a:xfrm>
            <a:off x="857224" y="642918"/>
            <a:ext cx="3506641" cy="3786214"/>
          </a:xfrm>
          <a:prstGeom prst="rect">
            <a:avLst/>
          </a:prstGeom>
        </p:spPr>
      </p:pic>
      <p:pic>
        <p:nvPicPr>
          <p:cNvPr id="9" name="Imagem 8" descr="logo scri.png"/>
          <p:cNvPicPr>
            <a:picLocks noChangeAspect="1"/>
          </p:cNvPicPr>
          <p:nvPr/>
        </p:nvPicPr>
        <p:blipFill>
          <a:blip r:embed="rId4" cstate="print"/>
          <a:stretch>
            <a:fillRect/>
          </a:stretch>
        </p:blipFill>
        <p:spPr>
          <a:xfrm>
            <a:off x="4572000" y="1000108"/>
            <a:ext cx="4233992" cy="3357586"/>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643042" y="343895"/>
            <a:ext cx="7429552" cy="584775"/>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pt-BR" sz="32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Federal </a:t>
            </a:r>
            <a:r>
              <a:rPr lang="pt-BR" sz="3200" b="1" cap="all" baseline="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University</a:t>
            </a:r>
            <a:r>
              <a:rPr lang="pt-BR" sz="32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a:t>
            </a:r>
            <a:r>
              <a:rPr lang="pt-BR" sz="3200" b="1" cap="all" baseline="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of</a:t>
            </a:r>
            <a:r>
              <a:rPr lang="pt-BR" sz="32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 Rio de Janeiro</a:t>
            </a:r>
            <a:endParaRPr lang="pt-BR"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Imagem 3" descr="Imagem1.png"/>
          <p:cNvPicPr>
            <a:picLocks noChangeAspect="1"/>
          </p:cNvPicPr>
          <p:nvPr/>
        </p:nvPicPr>
        <p:blipFill>
          <a:blip r:embed="rId2" cstate="print"/>
          <a:stretch>
            <a:fillRect/>
          </a:stretch>
        </p:blipFill>
        <p:spPr>
          <a:xfrm>
            <a:off x="928662" y="142852"/>
            <a:ext cx="860120" cy="928694"/>
          </a:xfrm>
          <a:prstGeom prst="rect">
            <a:avLst/>
          </a:prstGeom>
        </p:spPr>
      </p:pic>
      <p:sp>
        <p:nvSpPr>
          <p:cNvPr id="5" name="CaixaDeTexto 4"/>
          <p:cNvSpPr txBox="1"/>
          <p:nvPr/>
        </p:nvSpPr>
        <p:spPr>
          <a:xfrm>
            <a:off x="1357290" y="4478262"/>
            <a:ext cx="7215238" cy="2308324"/>
          </a:xfrm>
          <a:prstGeom prst="rect">
            <a:avLst/>
          </a:prstGeom>
          <a:noFill/>
        </p:spPr>
        <p:txBody>
          <a:bodyPr wrap="square" rtlCol="0">
            <a:spAutoFit/>
          </a:bodyPr>
          <a:lstStyle/>
          <a:p>
            <a:pPr algn="just" eaLnBrk="1" hangingPunct="1"/>
            <a:r>
              <a:rPr lang="en-US" baseline="0" dirty="0" smtClean="0">
                <a:solidFill>
                  <a:schemeClr val="tx2">
                    <a:lumMod val="75000"/>
                  </a:schemeClr>
                </a:solidFill>
                <a:latin typeface="Candara" pitchFamily="34" charset="0"/>
                <a:ea typeface="Calibri" pitchFamily="34" charset="0"/>
                <a:cs typeface="Calibri" pitchFamily="34" charset="0"/>
              </a:rPr>
              <a:t>Created in </a:t>
            </a:r>
            <a:r>
              <a:rPr lang="en-US" b="1" baseline="0" dirty="0" smtClean="0">
                <a:solidFill>
                  <a:schemeClr val="tx2">
                    <a:lumMod val="75000"/>
                  </a:schemeClr>
                </a:solidFill>
                <a:latin typeface="Candara" pitchFamily="34" charset="0"/>
                <a:ea typeface="Calibri" pitchFamily="34" charset="0"/>
                <a:cs typeface="Calibri" pitchFamily="34" charset="0"/>
              </a:rPr>
              <a:t>1920</a:t>
            </a:r>
            <a:r>
              <a:rPr lang="en-US" baseline="0" dirty="0" smtClean="0">
                <a:solidFill>
                  <a:schemeClr val="tx2">
                    <a:lumMod val="75000"/>
                  </a:schemeClr>
                </a:solidFill>
                <a:latin typeface="Candara" pitchFamily="34" charset="0"/>
                <a:ea typeface="Calibri" pitchFamily="34" charset="0"/>
                <a:cs typeface="Calibri" pitchFamily="34" charset="0"/>
              </a:rPr>
              <a:t> by the union of 3 schools: the Medical School (1808), the Polytechnic School (1810), and the Law School (1891). By then it was called </a:t>
            </a:r>
            <a:r>
              <a:rPr lang="en-US" i="1" baseline="0" dirty="0" err="1" smtClean="0">
                <a:solidFill>
                  <a:schemeClr val="tx2">
                    <a:lumMod val="75000"/>
                  </a:schemeClr>
                </a:solidFill>
                <a:latin typeface="Candara" pitchFamily="34" charset="0"/>
                <a:ea typeface="Calibri" pitchFamily="34" charset="0"/>
                <a:cs typeface="Calibri" pitchFamily="34" charset="0"/>
              </a:rPr>
              <a:t>Universidade</a:t>
            </a:r>
            <a:r>
              <a:rPr lang="en-US" i="1" baseline="0" dirty="0" smtClean="0">
                <a:solidFill>
                  <a:schemeClr val="tx2">
                    <a:lumMod val="75000"/>
                  </a:schemeClr>
                </a:solidFill>
                <a:latin typeface="Candara" pitchFamily="34" charset="0"/>
                <a:ea typeface="Calibri" pitchFamily="34" charset="0"/>
                <a:cs typeface="Calibri" pitchFamily="34" charset="0"/>
              </a:rPr>
              <a:t> do Rio de Janeiro</a:t>
            </a:r>
            <a:r>
              <a:rPr lang="en-US" baseline="0" dirty="0" smtClean="0">
                <a:solidFill>
                  <a:schemeClr val="tx2">
                    <a:lumMod val="75000"/>
                  </a:schemeClr>
                </a:solidFill>
                <a:latin typeface="Candara" pitchFamily="34" charset="0"/>
                <a:ea typeface="Calibri" pitchFamily="34" charset="0"/>
                <a:cs typeface="Calibri" pitchFamily="34" charset="0"/>
              </a:rPr>
              <a:t>;</a:t>
            </a:r>
          </a:p>
          <a:p>
            <a:pPr algn="just" eaLnBrk="1" hangingPunct="1"/>
            <a:endParaRPr lang="en-US" baseline="0" dirty="0" smtClean="0">
              <a:solidFill>
                <a:schemeClr val="tx2">
                  <a:lumMod val="75000"/>
                </a:schemeClr>
              </a:solidFill>
              <a:latin typeface="Candara" pitchFamily="34" charset="0"/>
              <a:ea typeface="Calibri" pitchFamily="34" charset="0"/>
              <a:cs typeface="Calibri" pitchFamily="34" charset="0"/>
            </a:endParaRPr>
          </a:p>
          <a:p>
            <a:pPr algn="just" eaLnBrk="1" hangingPunct="1"/>
            <a:r>
              <a:rPr lang="en-US" baseline="0" dirty="0" smtClean="0">
                <a:solidFill>
                  <a:schemeClr val="tx2">
                    <a:lumMod val="75000"/>
                  </a:schemeClr>
                </a:solidFill>
                <a:latin typeface="Candara" pitchFamily="34" charset="0"/>
                <a:ea typeface="Calibri" pitchFamily="34" charset="0"/>
                <a:cs typeface="Calibri" pitchFamily="34" charset="0"/>
              </a:rPr>
              <a:t>Reorganized in </a:t>
            </a:r>
            <a:r>
              <a:rPr lang="en-US" b="1" baseline="0" dirty="0" smtClean="0">
                <a:solidFill>
                  <a:schemeClr val="tx2">
                    <a:lumMod val="75000"/>
                  </a:schemeClr>
                </a:solidFill>
                <a:latin typeface="Candara" pitchFamily="34" charset="0"/>
                <a:ea typeface="Calibri" pitchFamily="34" charset="0"/>
                <a:cs typeface="Calibri" pitchFamily="34" charset="0"/>
              </a:rPr>
              <a:t>1937</a:t>
            </a:r>
            <a:r>
              <a:rPr lang="en-US" baseline="0" dirty="0" smtClean="0">
                <a:solidFill>
                  <a:schemeClr val="tx2">
                    <a:lumMod val="75000"/>
                  </a:schemeClr>
                </a:solidFill>
                <a:latin typeface="Candara" pitchFamily="34" charset="0"/>
                <a:ea typeface="Calibri" pitchFamily="34" charset="0"/>
                <a:cs typeface="Calibri" pitchFamily="34" charset="0"/>
              </a:rPr>
              <a:t> as </a:t>
            </a:r>
            <a:r>
              <a:rPr lang="en-US" i="1" baseline="0" dirty="0" smtClean="0">
                <a:solidFill>
                  <a:schemeClr val="tx2">
                    <a:lumMod val="75000"/>
                  </a:schemeClr>
                </a:solidFill>
                <a:latin typeface="Candara" pitchFamily="34" charset="0"/>
                <a:ea typeface="Calibri" pitchFamily="34" charset="0"/>
                <a:cs typeface="Calibri" pitchFamily="34" charset="0"/>
              </a:rPr>
              <a:t>University of Brazil</a:t>
            </a:r>
            <a:r>
              <a:rPr lang="en-US" baseline="0" dirty="0" smtClean="0">
                <a:solidFill>
                  <a:schemeClr val="tx2">
                    <a:lumMod val="75000"/>
                  </a:schemeClr>
                </a:solidFill>
                <a:latin typeface="Candara" pitchFamily="34" charset="0"/>
                <a:ea typeface="Calibri" pitchFamily="34" charset="0"/>
                <a:cs typeface="Calibri" pitchFamily="34" charset="0"/>
              </a:rPr>
              <a:t>. There were 15 faculties then.</a:t>
            </a:r>
          </a:p>
          <a:p>
            <a:pPr algn="just" eaLnBrk="1" hangingPunct="1"/>
            <a:endParaRPr lang="en-US" baseline="0" dirty="0" smtClean="0">
              <a:solidFill>
                <a:schemeClr val="tx2">
                  <a:lumMod val="75000"/>
                </a:schemeClr>
              </a:solidFill>
              <a:latin typeface="Candara" pitchFamily="34" charset="0"/>
              <a:ea typeface="Calibri" pitchFamily="34" charset="0"/>
              <a:cs typeface="Calibri" pitchFamily="34" charset="0"/>
            </a:endParaRPr>
          </a:p>
          <a:p>
            <a:pPr algn="just" eaLnBrk="1" hangingPunct="1"/>
            <a:r>
              <a:rPr lang="en-US" baseline="0" dirty="0" smtClean="0">
                <a:solidFill>
                  <a:schemeClr val="tx2">
                    <a:lumMod val="75000"/>
                  </a:schemeClr>
                </a:solidFill>
                <a:latin typeface="Candara" pitchFamily="34" charset="0"/>
                <a:ea typeface="Calibri" pitchFamily="34" charset="0"/>
                <a:cs typeface="Calibri" pitchFamily="34" charset="0"/>
              </a:rPr>
              <a:t>Named </a:t>
            </a:r>
            <a:r>
              <a:rPr lang="en-US" i="1" baseline="0" dirty="0" err="1" smtClean="0">
                <a:solidFill>
                  <a:schemeClr val="tx2">
                    <a:lumMod val="75000"/>
                  </a:schemeClr>
                </a:solidFill>
                <a:latin typeface="Candara" pitchFamily="34" charset="0"/>
                <a:ea typeface="Calibri" pitchFamily="34" charset="0"/>
                <a:cs typeface="Calibri" pitchFamily="34" charset="0"/>
              </a:rPr>
              <a:t>Universidade</a:t>
            </a:r>
            <a:r>
              <a:rPr lang="en-US" i="1" baseline="0" dirty="0" smtClean="0">
                <a:solidFill>
                  <a:schemeClr val="tx2">
                    <a:lumMod val="75000"/>
                  </a:schemeClr>
                </a:solidFill>
                <a:latin typeface="Candara" pitchFamily="34" charset="0"/>
                <a:ea typeface="Calibri" pitchFamily="34" charset="0"/>
                <a:cs typeface="Calibri" pitchFamily="34" charset="0"/>
              </a:rPr>
              <a:t> Federal do Rio de Janeiro</a:t>
            </a:r>
            <a:r>
              <a:rPr lang="en-US" baseline="0" dirty="0" smtClean="0">
                <a:solidFill>
                  <a:schemeClr val="tx2">
                    <a:lumMod val="75000"/>
                  </a:schemeClr>
                </a:solidFill>
                <a:latin typeface="Candara" pitchFamily="34" charset="0"/>
                <a:ea typeface="Calibri" pitchFamily="34" charset="0"/>
                <a:cs typeface="Calibri" pitchFamily="34" charset="0"/>
              </a:rPr>
              <a:t> (Federal University of Rio de Janeiro) in </a:t>
            </a:r>
            <a:r>
              <a:rPr lang="en-US" b="1" baseline="0" dirty="0" smtClean="0">
                <a:solidFill>
                  <a:schemeClr val="tx2">
                    <a:lumMod val="75000"/>
                  </a:schemeClr>
                </a:solidFill>
                <a:latin typeface="Candara" pitchFamily="34" charset="0"/>
                <a:ea typeface="Calibri" pitchFamily="34" charset="0"/>
                <a:cs typeface="Calibri" pitchFamily="34" charset="0"/>
              </a:rPr>
              <a:t>1967</a:t>
            </a:r>
            <a:r>
              <a:rPr lang="en-US" baseline="0" dirty="0" smtClean="0">
                <a:solidFill>
                  <a:schemeClr val="tx2">
                    <a:lumMod val="75000"/>
                  </a:schemeClr>
                </a:solidFill>
                <a:latin typeface="Candara" pitchFamily="34" charset="0"/>
                <a:ea typeface="Calibri" pitchFamily="34" charset="0"/>
                <a:cs typeface="Calibri" pitchFamily="34" charset="0"/>
              </a:rPr>
              <a:t>.</a:t>
            </a:r>
          </a:p>
          <a:p>
            <a:endParaRPr lang="pt-BR" dirty="0"/>
          </a:p>
        </p:txBody>
      </p:sp>
      <p:pic>
        <p:nvPicPr>
          <p:cNvPr id="6" name="Imagem 5" descr="REIT 000411 DIG.jpg"/>
          <p:cNvPicPr>
            <a:picLocks noChangeAspect="1"/>
          </p:cNvPicPr>
          <p:nvPr/>
        </p:nvPicPr>
        <p:blipFill>
          <a:blip r:embed="rId3" cstate="print"/>
          <a:stretch>
            <a:fillRect/>
          </a:stretch>
        </p:blipFill>
        <p:spPr>
          <a:xfrm>
            <a:off x="1766128" y="1071546"/>
            <a:ext cx="6663524" cy="335758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 presetClass="entr" presetSubtype="1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1000"/>
                                        <p:tgtEl>
                                          <p:spTgt spid="6"/>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3491880" y="357166"/>
            <a:ext cx="5143536" cy="58477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Rankings</a:t>
            </a:r>
            <a:endParaRPr lang="pt-BR" sz="32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ndParaRPr>
          </a:p>
        </p:txBody>
      </p:sp>
      <p:pic>
        <p:nvPicPr>
          <p:cNvPr id="7" name="Imagem 6" descr="exibir (2).jpg"/>
          <p:cNvPicPr>
            <a:picLocks noChangeAspect="1"/>
          </p:cNvPicPr>
          <p:nvPr/>
        </p:nvPicPr>
        <p:blipFill>
          <a:blip r:embed="rId2" cstate="print"/>
          <a:stretch>
            <a:fillRect/>
          </a:stretch>
        </p:blipFill>
        <p:spPr>
          <a:xfrm>
            <a:off x="1549541" y="4251849"/>
            <a:ext cx="2808145" cy="2106109"/>
          </a:xfrm>
          <a:prstGeom prst="rect">
            <a:avLst/>
          </a:prstGeom>
        </p:spPr>
      </p:pic>
      <p:pic>
        <p:nvPicPr>
          <p:cNvPr id="8" name="Imagem 7" descr="FCC 000004 DIG.jpg"/>
          <p:cNvPicPr>
            <a:picLocks noChangeAspect="1"/>
          </p:cNvPicPr>
          <p:nvPr/>
        </p:nvPicPr>
        <p:blipFill>
          <a:blip r:embed="rId3" cstate="print"/>
          <a:stretch>
            <a:fillRect/>
          </a:stretch>
        </p:blipFill>
        <p:spPr>
          <a:xfrm>
            <a:off x="5397678" y="4253006"/>
            <a:ext cx="2960536" cy="2104952"/>
          </a:xfrm>
          <a:prstGeom prst="rect">
            <a:avLst/>
          </a:prstGeom>
        </p:spPr>
      </p:pic>
      <p:sp>
        <p:nvSpPr>
          <p:cNvPr id="2" name="CaixaDeTexto 1"/>
          <p:cNvSpPr txBox="1"/>
          <p:nvPr/>
        </p:nvSpPr>
        <p:spPr>
          <a:xfrm>
            <a:off x="1547664" y="1573242"/>
            <a:ext cx="7416824" cy="2287806"/>
          </a:xfrm>
          <a:prstGeom prst="rect">
            <a:avLst/>
          </a:prstGeom>
          <a:noFill/>
        </p:spPr>
        <p:txBody>
          <a:bodyPr wrap="square" rtlCol="0">
            <a:spAutoFit/>
          </a:bodyPr>
          <a:lstStyle/>
          <a:p>
            <a:pPr algn="r"/>
            <a:r>
              <a:rPr lang="pt-BR" sz="4400" dirty="0">
                <a:latin typeface="+mj-lt"/>
              </a:rPr>
              <a:t>World Ranking </a:t>
            </a:r>
            <a:r>
              <a:rPr lang="pt-BR" sz="6600" dirty="0">
                <a:latin typeface="+mj-lt"/>
              </a:rPr>
              <a:t>#284</a:t>
            </a:r>
          </a:p>
          <a:p>
            <a:pPr algn="r"/>
            <a:r>
              <a:rPr lang="pt-BR" sz="4400" dirty="0" err="1">
                <a:latin typeface="+mj-lt"/>
              </a:rPr>
              <a:t>Latin</a:t>
            </a:r>
            <a:r>
              <a:rPr lang="pt-BR" sz="4400" dirty="0">
                <a:latin typeface="+mj-lt"/>
              </a:rPr>
              <a:t> American Ranking </a:t>
            </a:r>
            <a:r>
              <a:rPr lang="pt-BR" sz="6600" dirty="0">
                <a:latin typeface="+mj-lt"/>
              </a:rPr>
              <a:t>#8</a:t>
            </a:r>
            <a:endParaRPr lang="pt-BR" sz="4400" dirty="0">
              <a:latin typeface="+mj-lt"/>
            </a:endParaRPr>
          </a:p>
          <a:p>
            <a:pPr algn="r"/>
            <a:r>
              <a:rPr lang="pt-BR" sz="4400" dirty="0" err="1">
                <a:latin typeface="+mj-lt"/>
              </a:rPr>
              <a:t>Brazilian</a:t>
            </a:r>
            <a:r>
              <a:rPr lang="pt-BR" sz="4400" dirty="0">
                <a:latin typeface="+mj-lt"/>
              </a:rPr>
              <a:t> Ranking </a:t>
            </a:r>
            <a:r>
              <a:rPr lang="pt-BR" sz="6600" dirty="0">
                <a:latin typeface="+mj-lt"/>
              </a:rPr>
              <a:t>#3</a:t>
            </a:r>
            <a:endParaRPr lang="pt-BR" sz="4400" dirty="0">
              <a:latin typeface="+mj-lt"/>
            </a:endParaRPr>
          </a:p>
          <a:p>
            <a:pPr algn="r"/>
            <a:endParaRPr lang="pt-BR" dirty="0"/>
          </a:p>
        </p:txBody>
      </p: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2002160"/>
            <a:ext cx="3752088" cy="10668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3491880" y="357166"/>
            <a:ext cx="5143536" cy="58477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t-BR" sz="3200" b="1" cap="all" baseline="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Rankings</a:t>
            </a:r>
            <a:endParaRPr lang="pt-BR" sz="32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ndParaRPr>
          </a:p>
        </p:txBody>
      </p:sp>
      <p:pic>
        <p:nvPicPr>
          <p:cNvPr id="7" name="Imagem 6" descr="exibir (2).jpg"/>
          <p:cNvPicPr>
            <a:picLocks noChangeAspect="1"/>
          </p:cNvPicPr>
          <p:nvPr/>
        </p:nvPicPr>
        <p:blipFill>
          <a:blip r:embed="rId2" cstate="print"/>
          <a:stretch>
            <a:fillRect/>
          </a:stretch>
        </p:blipFill>
        <p:spPr>
          <a:xfrm>
            <a:off x="1549541" y="4251849"/>
            <a:ext cx="2808145" cy="2106109"/>
          </a:xfrm>
          <a:prstGeom prst="rect">
            <a:avLst/>
          </a:prstGeom>
        </p:spPr>
      </p:pic>
      <p:pic>
        <p:nvPicPr>
          <p:cNvPr id="8" name="Imagem 7" descr="FCC 000004 DIG.jpg"/>
          <p:cNvPicPr>
            <a:picLocks noChangeAspect="1"/>
          </p:cNvPicPr>
          <p:nvPr/>
        </p:nvPicPr>
        <p:blipFill>
          <a:blip r:embed="rId3" cstate="print"/>
          <a:stretch>
            <a:fillRect/>
          </a:stretch>
        </p:blipFill>
        <p:spPr>
          <a:xfrm>
            <a:off x="5397678" y="4253006"/>
            <a:ext cx="2960536" cy="2104952"/>
          </a:xfrm>
          <a:prstGeom prst="rect">
            <a:avLst/>
          </a:prstGeom>
        </p:spPr>
      </p:pic>
      <p:sp>
        <p:nvSpPr>
          <p:cNvPr id="2" name="CaixaDeTexto 1"/>
          <p:cNvSpPr txBox="1"/>
          <p:nvPr/>
        </p:nvSpPr>
        <p:spPr>
          <a:xfrm>
            <a:off x="1547664" y="1484784"/>
            <a:ext cx="7416824" cy="1220847"/>
          </a:xfrm>
          <a:prstGeom prst="rect">
            <a:avLst/>
          </a:prstGeom>
          <a:noFill/>
        </p:spPr>
        <p:txBody>
          <a:bodyPr wrap="square" rtlCol="0">
            <a:spAutoFit/>
          </a:bodyPr>
          <a:lstStyle/>
          <a:p>
            <a:pPr algn="r"/>
            <a:r>
              <a:rPr lang="pt-BR" sz="4400" dirty="0">
                <a:latin typeface="+mj-lt"/>
              </a:rPr>
              <a:t>Alma </a:t>
            </a:r>
            <a:r>
              <a:rPr lang="pt-BR" sz="4400" dirty="0" err="1">
                <a:latin typeface="+mj-lt"/>
              </a:rPr>
              <a:t>Mater</a:t>
            </a:r>
            <a:r>
              <a:rPr lang="pt-BR" sz="4400" dirty="0">
                <a:latin typeface="+mj-lt"/>
              </a:rPr>
              <a:t> </a:t>
            </a:r>
            <a:r>
              <a:rPr lang="pt-BR" sz="4400" dirty="0" smtClean="0">
                <a:latin typeface="+mj-lt"/>
              </a:rPr>
              <a:t>Index:</a:t>
            </a:r>
          </a:p>
          <a:p>
            <a:pPr algn="r"/>
            <a:r>
              <a:rPr lang="pt-BR" sz="4400" dirty="0" smtClean="0">
                <a:latin typeface="+mj-lt"/>
              </a:rPr>
              <a:t>Global </a:t>
            </a:r>
            <a:r>
              <a:rPr lang="pt-BR" sz="4400" dirty="0" err="1">
                <a:latin typeface="+mj-lt"/>
              </a:rPr>
              <a:t>Executives</a:t>
            </a:r>
            <a:r>
              <a:rPr lang="pt-BR" sz="4400" dirty="0">
                <a:latin typeface="+mj-lt"/>
              </a:rPr>
              <a:t> </a:t>
            </a:r>
            <a:r>
              <a:rPr lang="pt-BR" sz="6600" dirty="0">
                <a:latin typeface="+mj-lt"/>
              </a:rPr>
              <a:t>#62</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8228" y="2002160"/>
            <a:ext cx="2479930" cy="1210816"/>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4" name="CaixaDeTexto 3"/>
          <p:cNvSpPr txBox="1"/>
          <p:nvPr/>
        </p:nvSpPr>
        <p:spPr>
          <a:xfrm>
            <a:off x="4228158" y="3060249"/>
            <a:ext cx="4520306" cy="1015663"/>
          </a:xfrm>
          <a:prstGeom prst="rect">
            <a:avLst/>
          </a:prstGeom>
          <a:noFill/>
        </p:spPr>
        <p:txBody>
          <a:bodyPr wrap="square" rtlCol="0">
            <a:spAutoFit/>
          </a:bodyPr>
          <a:lstStyle/>
          <a:p>
            <a:r>
              <a:rPr lang="en-US" sz="2000" dirty="0"/>
              <a:t>The </a:t>
            </a:r>
            <a:r>
              <a:rPr lang="en-US" sz="2000" i="1" dirty="0"/>
              <a:t>Times Higher Education</a:t>
            </a:r>
            <a:r>
              <a:rPr lang="en-US" sz="2000" dirty="0"/>
              <a:t> Alma Mater Index: Global Executives 2013 ranks institutions by the number of degrees they have awarded to the top </a:t>
            </a:r>
            <a:r>
              <a:rPr lang="en-US" sz="2000" dirty="0" smtClean="0"/>
              <a:t>executives</a:t>
            </a:r>
            <a:r>
              <a:rPr lang="en-US" sz="2000" baseline="0" dirty="0" smtClean="0"/>
              <a:t> </a:t>
            </a:r>
            <a:r>
              <a:rPr lang="en-US" sz="2000" dirty="0" smtClean="0"/>
              <a:t>of </a:t>
            </a:r>
            <a:r>
              <a:rPr lang="en-US" sz="2000" dirty="0"/>
              <a:t>Fortune Global 500 companies.</a:t>
            </a:r>
            <a:endParaRPr lang="pt-BR" sz="2000" dirty="0"/>
          </a:p>
        </p:txBody>
      </p:sp>
    </p:spTree>
    <p:extLst>
      <p:ext uri="{BB962C8B-B14F-4D97-AF65-F5344CB8AC3E}">
        <p14:creationId xmlns:p14="http://schemas.microsoft.com/office/powerpoint/2010/main" val="1676073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7"/>
          <p:cNvSpPr>
            <a:spLocks noChangeArrowheads="1"/>
          </p:cNvSpPr>
          <p:nvPr/>
        </p:nvSpPr>
        <p:spPr bwMode="auto">
          <a:xfrm>
            <a:off x="2500298" y="152382"/>
            <a:ext cx="4896544" cy="633412"/>
          </a:xfrm>
          <a:prstGeom prst="rect">
            <a:avLst/>
          </a:prstGeom>
          <a:noFill/>
          <a:ln w="9525">
            <a:noFill/>
            <a:miter lim="800000"/>
            <a:headEnd/>
            <a:tailEnd/>
          </a:ln>
          <a:effectLst/>
          <a:extLst/>
        </p:spPr>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pt-BR" sz="32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The UFRJ Campuses</a:t>
            </a:r>
          </a:p>
        </p:txBody>
      </p:sp>
      <p:pic>
        <p:nvPicPr>
          <p:cNvPr id="23" name="Imagem 22" descr="mapa.png"/>
          <p:cNvPicPr>
            <a:picLocks noChangeAspect="1"/>
          </p:cNvPicPr>
          <p:nvPr/>
        </p:nvPicPr>
        <p:blipFill>
          <a:blip r:embed="rId3" cstate="print"/>
          <a:stretch>
            <a:fillRect/>
          </a:stretch>
        </p:blipFill>
        <p:spPr>
          <a:xfrm>
            <a:off x="478990" y="1051759"/>
            <a:ext cx="8683857" cy="5091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ox(in)">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idx="1"/>
          </p:nvPr>
        </p:nvSpPr>
        <p:spPr>
          <a:xfrm>
            <a:off x="1000100" y="1142984"/>
            <a:ext cx="7643813" cy="1971675"/>
          </a:xfrm>
        </p:spPr>
        <p:txBody>
          <a:bodyPr/>
          <a:lstStyle/>
          <a:p>
            <a:pPr algn="just" eaLnBrk="1" hangingPunct="1">
              <a:buNone/>
            </a:pPr>
            <a:r>
              <a:rPr lang="en-US" sz="1800" dirty="0" smtClean="0">
                <a:solidFill>
                  <a:schemeClr val="tx2">
                    <a:lumMod val="75000"/>
                  </a:schemeClr>
                </a:solidFill>
                <a:latin typeface="Calibri" pitchFamily="34" charset="0"/>
                <a:ea typeface="Calibri" pitchFamily="34" charset="0"/>
                <a:cs typeface="Calibri" pitchFamily="34" charset="0"/>
              </a:rPr>
              <a:t>      </a:t>
            </a:r>
            <a:r>
              <a:rPr lang="en-US" sz="1600" dirty="0" smtClean="0">
                <a:solidFill>
                  <a:schemeClr val="tx2">
                    <a:lumMod val="75000"/>
                  </a:schemeClr>
                </a:solidFill>
                <a:latin typeface="Candara" pitchFamily="34" charset="0"/>
                <a:ea typeface="Calibri" pitchFamily="34" charset="0"/>
                <a:cs typeface="Calibri" pitchFamily="34" charset="0"/>
              </a:rPr>
              <a:t>The university’s oldest campus. It was originally a hospital for the mentally ill and in </a:t>
            </a:r>
            <a:r>
              <a:rPr lang="en-US" sz="1600" b="1" dirty="0" smtClean="0">
                <a:solidFill>
                  <a:schemeClr val="tx2">
                    <a:lumMod val="75000"/>
                  </a:schemeClr>
                </a:solidFill>
                <a:latin typeface="Candara" pitchFamily="34" charset="0"/>
                <a:ea typeface="Calibri" pitchFamily="34" charset="0"/>
                <a:cs typeface="Calibri" pitchFamily="34" charset="0"/>
              </a:rPr>
              <a:t>1949</a:t>
            </a:r>
            <a:r>
              <a:rPr lang="en-US" sz="1600" dirty="0" smtClean="0">
                <a:solidFill>
                  <a:schemeClr val="tx2">
                    <a:lumMod val="75000"/>
                  </a:schemeClr>
                </a:solidFill>
                <a:latin typeface="Candara" pitchFamily="34" charset="0"/>
                <a:ea typeface="Calibri" pitchFamily="34" charset="0"/>
                <a:cs typeface="Calibri" pitchFamily="34" charset="0"/>
              </a:rPr>
              <a:t> the space was donated to the UFRJ.  It is placed near one of the postcards of Rio de Janeiro, the Sugarloaf, in one of the most beautiful sites of the city. Several units of the Center of Juridical and Economic Sciences (CCJE) and of the Center of Philosophy and Human Sciences (CFCH) are placed in this campus.</a:t>
            </a:r>
            <a:endParaRPr lang="pt-BR" sz="1600" dirty="0" smtClean="0">
              <a:solidFill>
                <a:schemeClr val="tx2">
                  <a:lumMod val="75000"/>
                </a:schemeClr>
              </a:solidFill>
              <a:latin typeface="Candara" pitchFamily="34" charset="0"/>
              <a:ea typeface="Calibri" pitchFamily="34" charset="0"/>
              <a:cs typeface="Calibri" pitchFamily="34" charset="0"/>
            </a:endParaRPr>
          </a:p>
        </p:txBody>
      </p:sp>
      <p:sp>
        <p:nvSpPr>
          <p:cNvPr id="7" name="Rectangle 17"/>
          <p:cNvSpPr>
            <a:spLocks noChangeArrowheads="1"/>
          </p:cNvSpPr>
          <p:nvPr/>
        </p:nvSpPr>
        <p:spPr bwMode="auto">
          <a:xfrm>
            <a:off x="3143240" y="214290"/>
            <a:ext cx="4896544" cy="633412"/>
          </a:xfrm>
          <a:prstGeom prst="rect">
            <a:avLst/>
          </a:prstGeom>
          <a:noFill/>
          <a:ln w="9525">
            <a:noFill/>
            <a:miter lim="800000"/>
            <a:headEnd/>
            <a:tailEnd/>
          </a:ln>
          <a:effectLst/>
          <a:extLst/>
        </p:spPr>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pt-BR" sz="32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Praia Vermelha</a:t>
            </a:r>
          </a:p>
        </p:txBody>
      </p:sp>
      <p:pic>
        <p:nvPicPr>
          <p:cNvPr id="153602" name="Picture 2" descr="C:\Documents and Settings\renatobarreira\Desktop\Fotos apresentação\02_AEREAUFRJ 000005 DIG.jpg"/>
          <p:cNvPicPr>
            <a:picLocks noChangeAspect="1" noChangeArrowheads="1"/>
          </p:cNvPicPr>
          <p:nvPr/>
        </p:nvPicPr>
        <p:blipFill>
          <a:blip r:embed="rId3" cstate="print"/>
          <a:srcRect/>
          <a:stretch>
            <a:fillRect/>
          </a:stretch>
        </p:blipFill>
        <p:spPr bwMode="auto">
          <a:xfrm>
            <a:off x="1643042" y="3071810"/>
            <a:ext cx="6530975" cy="32908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250"/>
                                  </p:stCondLst>
                                  <p:childTnLst>
                                    <p:set>
                                      <p:cBhvr>
                                        <p:cTn id="11" dur="1" fill="hold">
                                          <p:stCondLst>
                                            <p:cond delay="0"/>
                                          </p:stCondLst>
                                        </p:cTn>
                                        <p:tgtEl>
                                          <p:spTgt spid="88066">
                                            <p:txEl>
                                              <p:pRg st="0" end="0"/>
                                            </p:txEl>
                                          </p:spTgt>
                                        </p:tgtEl>
                                        <p:attrNameLst>
                                          <p:attrName>style.visibility</p:attrName>
                                        </p:attrNameLst>
                                      </p:cBhvr>
                                      <p:to>
                                        <p:strVal val="visible"/>
                                      </p:to>
                                    </p:set>
                                    <p:animEffect transition="in" filter="fade">
                                      <p:cBhvr>
                                        <p:cTn id="12" dur="750"/>
                                        <p:tgtEl>
                                          <p:spTgt spid="88066">
                                            <p:txEl>
                                              <p:pRg st="0" end="0"/>
                                            </p:txEl>
                                          </p:spTgt>
                                        </p:tgtEl>
                                      </p:cBhvr>
                                    </p:animEffect>
                                    <p:anim calcmode="lin" valueType="num">
                                      <p:cBhvr>
                                        <p:cTn id="13" dur="750" fill="hold"/>
                                        <p:tgtEl>
                                          <p:spTgt spid="88066">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8806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42" presetClass="entr" presetSubtype="0" fill="hold" nodeType="afterEffect">
                                  <p:stCondLst>
                                    <p:cond delay="250"/>
                                  </p:stCondLst>
                                  <p:childTnLst>
                                    <p:set>
                                      <p:cBhvr>
                                        <p:cTn id="17" dur="1" fill="hold">
                                          <p:stCondLst>
                                            <p:cond delay="0"/>
                                          </p:stCondLst>
                                        </p:cTn>
                                        <p:tgtEl>
                                          <p:spTgt spid="153602"/>
                                        </p:tgtEl>
                                        <p:attrNameLst>
                                          <p:attrName>style.visibility</p:attrName>
                                        </p:attrNameLst>
                                      </p:cBhvr>
                                      <p:to>
                                        <p:strVal val="visible"/>
                                      </p:to>
                                    </p:set>
                                    <p:animEffect transition="in" filter="fade">
                                      <p:cBhvr>
                                        <p:cTn id="18" dur="750"/>
                                        <p:tgtEl>
                                          <p:spTgt spid="153602"/>
                                        </p:tgtEl>
                                      </p:cBhvr>
                                    </p:animEffect>
                                    <p:anim calcmode="lin" valueType="num">
                                      <p:cBhvr>
                                        <p:cTn id="19" dur="750" fill="hold"/>
                                        <p:tgtEl>
                                          <p:spTgt spid="153602"/>
                                        </p:tgtEl>
                                        <p:attrNameLst>
                                          <p:attrName>ppt_x</p:attrName>
                                        </p:attrNameLst>
                                      </p:cBhvr>
                                      <p:tavLst>
                                        <p:tav tm="0">
                                          <p:val>
                                            <p:strVal val="#ppt_x"/>
                                          </p:val>
                                        </p:tav>
                                        <p:tav tm="100000">
                                          <p:val>
                                            <p:strVal val="#ppt_x"/>
                                          </p:val>
                                        </p:tav>
                                      </p:tavLst>
                                    </p:anim>
                                    <p:anim calcmode="lin" valueType="num">
                                      <p:cBhvr>
                                        <p:cTn id="20" dur="750" fill="hold"/>
                                        <p:tgtEl>
                                          <p:spTgt spid="153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7"/>
          <p:cNvSpPr>
            <a:spLocks noChangeArrowheads="1"/>
          </p:cNvSpPr>
          <p:nvPr/>
        </p:nvSpPr>
        <p:spPr bwMode="auto">
          <a:xfrm>
            <a:off x="2643174" y="214290"/>
            <a:ext cx="4896544" cy="633412"/>
          </a:xfrm>
          <a:prstGeom prst="rect">
            <a:avLst/>
          </a:prstGeom>
          <a:noFill/>
          <a:ln w="9525">
            <a:noFill/>
            <a:miter lim="800000"/>
            <a:headEnd/>
            <a:tailEnd/>
          </a:ln>
          <a:effectLst/>
          <a:extLst/>
        </p:spPr>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pt-BR" sz="32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Cidade Universitária</a:t>
            </a:r>
          </a:p>
        </p:txBody>
      </p:sp>
      <p:sp>
        <p:nvSpPr>
          <p:cNvPr id="11" name="CaixaDeTexto 10"/>
          <p:cNvSpPr txBox="1"/>
          <p:nvPr/>
        </p:nvSpPr>
        <p:spPr>
          <a:xfrm>
            <a:off x="1071538" y="1071546"/>
            <a:ext cx="7572428" cy="1241365"/>
          </a:xfrm>
          <a:prstGeom prst="rect">
            <a:avLst/>
          </a:prstGeom>
          <a:noFill/>
        </p:spPr>
        <p:txBody>
          <a:bodyPr wrap="square" rtlCol="0">
            <a:spAutoFit/>
          </a:bodyPr>
          <a:lstStyle/>
          <a:p>
            <a:pPr eaLnBrk="1" hangingPunct="1"/>
            <a:r>
              <a:rPr lang="en-US" baseline="0" dirty="0" smtClean="0">
                <a:solidFill>
                  <a:schemeClr val="tx2">
                    <a:lumMod val="75000"/>
                  </a:schemeClr>
                </a:solidFill>
                <a:latin typeface="Candara" pitchFamily="34" charset="0"/>
                <a:ea typeface="Calibri" pitchFamily="34" charset="0"/>
                <a:cs typeface="Calibri" pitchFamily="34" charset="0"/>
              </a:rPr>
              <a:t>Artificial island created in the 50’s by land reclamation;</a:t>
            </a:r>
          </a:p>
          <a:p>
            <a:pPr eaLnBrk="1" hangingPunct="1"/>
            <a:r>
              <a:rPr lang="en-US" baseline="0" dirty="0" smtClean="0">
                <a:solidFill>
                  <a:schemeClr val="tx2">
                    <a:lumMod val="75000"/>
                  </a:schemeClr>
                </a:solidFill>
                <a:latin typeface="Candara" pitchFamily="34" charset="0"/>
                <a:ea typeface="Calibri" pitchFamily="34" charset="0"/>
                <a:cs typeface="Calibri" pitchFamily="34" charset="0"/>
              </a:rPr>
              <a:t>The largest UFRJ campus (5.238.337,87m2);</a:t>
            </a:r>
          </a:p>
          <a:p>
            <a:pPr eaLnBrk="1" hangingPunct="1"/>
            <a:r>
              <a:rPr lang="en-US" baseline="0" dirty="0" smtClean="0">
                <a:solidFill>
                  <a:schemeClr val="tx2">
                    <a:lumMod val="75000"/>
                  </a:schemeClr>
                </a:solidFill>
                <a:latin typeface="Candara" pitchFamily="34" charset="0"/>
                <a:ea typeface="Calibri" pitchFamily="34" charset="0"/>
                <a:cs typeface="Calibri" pitchFamily="34" charset="0"/>
              </a:rPr>
              <a:t>Also known as </a:t>
            </a:r>
            <a:r>
              <a:rPr lang="en-US" i="1" baseline="0" dirty="0" smtClean="0">
                <a:solidFill>
                  <a:schemeClr val="tx2">
                    <a:lumMod val="75000"/>
                  </a:schemeClr>
                </a:solidFill>
                <a:latin typeface="Candara" pitchFamily="34" charset="0"/>
                <a:ea typeface="Calibri" pitchFamily="34" charset="0"/>
                <a:cs typeface="Calibri" pitchFamily="34" charset="0"/>
              </a:rPr>
              <a:t>Campus do </a:t>
            </a:r>
            <a:r>
              <a:rPr lang="en-US" i="1" baseline="0" dirty="0" err="1" smtClean="0">
                <a:solidFill>
                  <a:schemeClr val="tx2">
                    <a:lumMod val="75000"/>
                  </a:schemeClr>
                </a:solidFill>
                <a:latin typeface="Candara" pitchFamily="34" charset="0"/>
                <a:ea typeface="Calibri" pitchFamily="34" charset="0"/>
                <a:cs typeface="Calibri" pitchFamily="34" charset="0"/>
              </a:rPr>
              <a:t>Fundão</a:t>
            </a:r>
            <a:r>
              <a:rPr lang="en-US" baseline="0" dirty="0" smtClean="0">
                <a:solidFill>
                  <a:schemeClr val="tx2">
                    <a:lumMod val="75000"/>
                  </a:schemeClr>
                </a:solidFill>
                <a:latin typeface="Candara" pitchFamily="34" charset="0"/>
                <a:ea typeface="Calibri" pitchFamily="34" charset="0"/>
                <a:cs typeface="Calibri" pitchFamily="34" charset="0"/>
              </a:rPr>
              <a:t>;</a:t>
            </a:r>
          </a:p>
          <a:p>
            <a:pPr eaLnBrk="1" hangingPunct="1"/>
            <a:r>
              <a:rPr lang="en-US" baseline="0" dirty="0" smtClean="0">
                <a:solidFill>
                  <a:schemeClr val="tx2">
                    <a:lumMod val="75000"/>
                  </a:schemeClr>
                </a:solidFill>
                <a:latin typeface="Candara" pitchFamily="34" charset="0"/>
                <a:ea typeface="Calibri" pitchFamily="34" charset="0"/>
                <a:cs typeface="Calibri" pitchFamily="34" charset="0"/>
              </a:rPr>
              <a:t>Comprises most of the faculties and academic units of the university.</a:t>
            </a:r>
          </a:p>
          <a:p>
            <a:endParaRPr lang="pt-BR" dirty="0"/>
          </a:p>
        </p:txBody>
      </p:sp>
      <p:pic>
        <p:nvPicPr>
          <p:cNvPr id="5" name="Imagem 4" descr="CIF 000341 DIG.JPG"/>
          <p:cNvPicPr>
            <a:picLocks noChangeAspect="1"/>
          </p:cNvPicPr>
          <p:nvPr/>
        </p:nvPicPr>
        <p:blipFill>
          <a:blip r:embed="rId3" cstate="print"/>
          <a:stretch>
            <a:fillRect/>
          </a:stretch>
        </p:blipFill>
        <p:spPr>
          <a:xfrm>
            <a:off x="1857356" y="2500306"/>
            <a:ext cx="6000792" cy="399095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nodeType="after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7"/>
          <p:cNvSpPr>
            <a:spLocks noChangeArrowheads="1"/>
          </p:cNvSpPr>
          <p:nvPr/>
        </p:nvSpPr>
        <p:spPr bwMode="auto">
          <a:xfrm>
            <a:off x="3845650" y="142852"/>
            <a:ext cx="1512168" cy="633412"/>
          </a:xfrm>
          <a:prstGeom prst="rect">
            <a:avLst/>
          </a:prstGeom>
          <a:noFill/>
          <a:ln w="9525">
            <a:noFill/>
            <a:miter lim="800000"/>
            <a:headEnd/>
            <a:tailEnd/>
          </a:ln>
          <a:effectLst/>
          <a:extLst/>
        </p:spPr>
        <p:txBody>
          <a:bodyPr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pt-BR" sz="3200" b="1" cap="all" baseline="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itchFamily="34" charset="0"/>
                <a:cs typeface="Calibri" pitchFamily="34" charset="0"/>
              </a:rPr>
              <a:t>Macaé</a:t>
            </a:r>
          </a:p>
        </p:txBody>
      </p:sp>
      <p:sp>
        <p:nvSpPr>
          <p:cNvPr id="11" name="CaixaDeTexto 10"/>
          <p:cNvSpPr txBox="1"/>
          <p:nvPr/>
        </p:nvSpPr>
        <p:spPr>
          <a:xfrm>
            <a:off x="1142976" y="1071546"/>
            <a:ext cx="3143272" cy="2657138"/>
          </a:xfrm>
          <a:prstGeom prst="rect">
            <a:avLst/>
          </a:prstGeom>
          <a:noFill/>
        </p:spPr>
        <p:txBody>
          <a:bodyPr wrap="square" rtlCol="0">
            <a:spAutoFit/>
          </a:bodyPr>
          <a:lstStyle/>
          <a:p>
            <a:pPr algn="just" eaLnBrk="1" hangingPunct="1"/>
            <a:r>
              <a:rPr lang="en-US" baseline="0" dirty="0" smtClean="0">
                <a:solidFill>
                  <a:schemeClr val="tx2">
                    <a:lumMod val="75000"/>
                  </a:schemeClr>
                </a:solidFill>
                <a:latin typeface="Candara" pitchFamily="34" charset="0"/>
                <a:ea typeface="Calibri" pitchFamily="34" charset="0"/>
                <a:cs typeface="Calibri" pitchFamily="34" charset="0"/>
              </a:rPr>
              <a:t>A city considered the center of the offshore oil industry in Brazil. Several facilities of </a:t>
            </a:r>
            <a:r>
              <a:rPr lang="en-US" baseline="0" dirty="0" err="1" smtClean="0">
                <a:solidFill>
                  <a:schemeClr val="tx2">
                    <a:lumMod val="75000"/>
                  </a:schemeClr>
                </a:solidFill>
                <a:latin typeface="Candara" pitchFamily="34" charset="0"/>
                <a:ea typeface="Calibri" pitchFamily="34" charset="0"/>
                <a:cs typeface="Calibri" pitchFamily="34" charset="0"/>
              </a:rPr>
              <a:t>Petrobras</a:t>
            </a:r>
            <a:r>
              <a:rPr lang="en-US" baseline="0" dirty="0" smtClean="0">
                <a:solidFill>
                  <a:schemeClr val="tx2">
                    <a:lumMod val="75000"/>
                  </a:schemeClr>
                </a:solidFill>
                <a:latin typeface="Candara" pitchFamily="34" charset="0"/>
                <a:ea typeface="Calibri" pitchFamily="34" charset="0"/>
                <a:cs typeface="Calibri" pitchFamily="34" charset="0"/>
              </a:rPr>
              <a:t> are established there; </a:t>
            </a:r>
          </a:p>
          <a:p>
            <a:pPr algn="just" eaLnBrk="1" hangingPunct="1"/>
            <a:r>
              <a:rPr lang="en-US" baseline="0" dirty="0" smtClean="0">
                <a:solidFill>
                  <a:schemeClr val="tx2">
                    <a:lumMod val="75000"/>
                  </a:schemeClr>
                </a:solidFill>
                <a:latin typeface="Candara" pitchFamily="34" charset="0"/>
                <a:ea typeface="Calibri" pitchFamily="34" charset="0"/>
                <a:cs typeface="Calibri" pitchFamily="34" charset="0"/>
              </a:rPr>
              <a:t>The </a:t>
            </a:r>
            <a:r>
              <a:rPr lang="en-US" i="1" baseline="0" dirty="0" err="1" smtClean="0">
                <a:solidFill>
                  <a:schemeClr val="tx2">
                    <a:lumMod val="75000"/>
                  </a:schemeClr>
                </a:solidFill>
                <a:latin typeface="Candara" pitchFamily="34" charset="0"/>
                <a:ea typeface="Calibri" pitchFamily="34" charset="0"/>
                <a:cs typeface="Calibri" pitchFamily="34" charset="0"/>
              </a:rPr>
              <a:t>Macaé</a:t>
            </a:r>
            <a:r>
              <a:rPr lang="en-US" baseline="0" dirty="0" smtClean="0">
                <a:solidFill>
                  <a:schemeClr val="tx2">
                    <a:lumMod val="75000"/>
                  </a:schemeClr>
                </a:solidFill>
                <a:latin typeface="Candara" pitchFamily="34" charset="0"/>
                <a:ea typeface="Calibri" pitchFamily="34" charset="0"/>
                <a:cs typeface="Calibri" pitchFamily="34" charset="0"/>
              </a:rPr>
              <a:t> campus hosts courses in the Biomedical and Technological fields of enquiry.</a:t>
            </a:r>
          </a:p>
          <a:p>
            <a:pPr algn="just" eaLnBrk="1" hangingPunct="1"/>
            <a:endParaRPr lang="en-US" sz="2500" dirty="0" smtClean="0">
              <a:solidFill>
                <a:schemeClr val="tx2">
                  <a:lumMod val="75000"/>
                </a:schemeClr>
              </a:solidFill>
              <a:latin typeface="Candara" pitchFamily="34" charset="0"/>
              <a:ea typeface="Calibri" pitchFamily="34" charset="0"/>
              <a:cs typeface="Calibri" pitchFamily="34" charset="0"/>
            </a:endParaRPr>
          </a:p>
          <a:p>
            <a:pPr algn="just" eaLnBrk="1" hangingPunct="1">
              <a:buFontTx/>
              <a:buChar char="-"/>
            </a:pPr>
            <a:endParaRPr lang="en-US" sz="2500" dirty="0" smtClean="0">
              <a:solidFill>
                <a:schemeClr val="tx2">
                  <a:lumMod val="75000"/>
                </a:schemeClr>
              </a:solidFill>
              <a:latin typeface="Candara" pitchFamily="34" charset="0"/>
              <a:ea typeface="Calibri" pitchFamily="34" charset="0"/>
              <a:cs typeface="Calibri" pitchFamily="34" charset="0"/>
            </a:endParaRPr>
          </a:p>
          <a:p>
            <a:pPr algn="just" eaLnBrk="1" hangingPunct="1">
              <a:buFontTx/>
              <a:buNone/>
            </a:pPr>
            <a:endParaRPr lang="pt-BR" dirty="0" smtClean="0">
              <a:latin typeface="Calibri" pitchFamily="34" charset="0"/>
              <a:ea typeface="Calibri" pitchFamily="34" charset="0"/>
              <a:cs typeface="Calibri" pitchFamily="34" charset="0"/>
            </a:endParaRPr>
          </a:p>
          <a:p>
            <a:endParaRPr lang="pt-BR" dirty="0"/>
          </a:p>
        </p:txBody>
      </p:sp>
      <p:pic>
        <p:nvPicPr>
          <p:cNvPr id="8" name="Imagem 7" descr="exibir (1).jpg"/>
          <p:cNvPicPr>
            <a:picLocks noChangeAspect="1"/>
          </p:cNvPicPr>
          <p:nvPr/>
        </p:nvPicPr>
        <p:blipFill>
          <a:blip r:embed="rId3" cstate="print"/>
          <a:stretch>
            <a:fillRect/>
          </a:stretch>
        </p:blipFill>
        <p:spPr>
          <a:xfrm>
            <a:off x="4427514" y="3071810"/>
            <a:ext cx="4573642" cy="304147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8046</TotalTime>
  <Words>1067</Words>
  <Application>Microsoft Office PowerPoint</Application>
  <PresentationFormat>Apresentação na tela (4:3)</PresentationFormat>
  <Paragraphs>243</Paragraphs>
  <Slides>28</Slides>
  <Notes>24</Notes>
  <HiddenSlides>0</HiddenSlides>
  <MMClips>0</MMClips>
  <ScaleCrop>false</ScaleCrop>
  <HeadingPairs>
    <vt:vector size="4" baseType="variant">
      <vt:variant>
        <vt:lpstr>Tema</vt:lpstr>
      </vt:variant>
      <vt:variant>
        <vt:i4>1</vt:i4>
      </vt:variant>
      <vt:variant>
        <vt:lpstr>Títulos de slides</vt:lpstr>
      </vt:variant>
      <vt:variant>
        <vt:i4>28</vt:i4>
      </vt:variant>
    </vt:vector>
  </HeadingPairs>
  <TitlesOfParts>
    <vt:vector size="29" baseType="lpstr">
      <vt:lpstr>Tema do Office</vt:lpstr>
      <vt:lpstr>Apresentação do PowerPoint</vt:lpstr>
      <vt:lpstr>Higher Education in Brazil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Tecla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Clarissa Teixeira</dc:creator>
  <cp:lastModifiedBy>erikanoel</cp:lastModifiedBy>
  <cp:revision>791</cp:revision>
  <cp:lastPrinted>2011-08-16T12:33:06Z</cp:lastPrinted>
  <dcterms:created xsi:type="dcterms:W3CDTF">2006-05-16T21:35:48Z</dcterms:created>
  <dcterms:modified xsi:type="dcterms:W3CDTF">2013-10-23T11:46:21Z</dcterms:modified>
</cp:coreProperties>
</file>