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22"/>
  </p:notesMasterIdLst>
  <p:handoutMasterIdLst>
    <p:handoutMasterId r:id="rId23"/>
  </p:handoutMasterIdLst>
  <p:sldIdLst>
    <p:sldId id="749" r:id="rId2"/>
    <p:sldId id="754" r:id="rId3"/>
    <p:sldId id="748" r:id="rId4"/>
    <p:sldId id="765" r:id="rId5"/>
    <p:sldId id="766" r:id="rId6"/>
    <p:sldId id="767" r:id="rId7"/>
    <p:sldId id="768" r:id="rId8"/>
    <p:sldId id="769" r:id="rId9"/>
    <p:sldId id="758" r:id="rId10"/>
    <p:sldId id="770" r:id="rId11"/>
    <p:sldId id="759" r:id="rId12"/>
    <p:sldId id="755" r:id="rId13"/>
    <p:sldId id="771" r:id="rId14"/>
    <p:sldId id="772" r:id="rId15"/>
    <p:sldId id="773" r:id="rId16"/>
    <p:sldId id="746" r:id="rId17"/>
    <p:sldId id="760" r:id="rId18"/>
    <p:sldId id="780" r:id="rId19"/>
    <p:sldId id="781" r:id="rId20"/>
    <p:sldId id="7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000099"/>
    <a:srgbClr val="CC0000"/>
    <a:srgbClr val="00642D"/>
    <a:srgbClr val="0066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1C48C16-AD15-430F-99F5-A661A66CCF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16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D9F792-7A9F-4D62-A01D-E415CD24494B}" type="datetimeFigureOut">
              <a:rPr lang="pt-BR"/>
              <a:pPr>
                <a:defRPr/>
              </a:pPr>
              <a:t>24/10/2013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7BACFC-962E-49F4-BD8C-6211224670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817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7BACFC-962E-49F4-BD8C-621122467018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078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4BB8E-8A54-4D68-A888-B0BCDCDF81D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E9B15-933D-4653-9459-C46CF017B2A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24A65-F7B5-4A4A-8751-36BDA2C2554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07190-7C15-460A-A961-7991B7A623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6086-D945-44ED-A7FD-0D7A883795A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ECFE8-4871-4C0D-B9FF-FCCC89B52D3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399CA-A9FB-496F-B5CA-29D442A3F7F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97964-FCEF-4D92-929A-7A9E3835326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22B68-08E2-4BD4-8266-DB7A12CD352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904DC-26A4-425E-8734-A4646C6A5B4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8B34C-DCF4-4103-8B3A-55BA54013DB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9DFE5-1734-4137-B8B3-C2661738A66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5DEBF3-EE3B-4E64-85B7-05C36738328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mg.br/dri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80" y="4496190"/>
            <a:ext cx="3615320" cy="17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7166"/>
            <a:ext cx="7315200" cy="854075"/>
          </a:xfrm>
        </p:spPr>
        <p:txBody>
          <a:bodyPr>
            <a:normAutofit/>
          </a:bodyPr>
          <a:lstStyle/>
          <a:p>
            <a:pPr algn="l"/>
            <a:r>
              <a:rPr lang="pt-BR" sz="3200" dirty="0" err="1" smtClean="0"/>
              <a:t>Investigación</a:t>
            </a:r>
            <a:endParaRPr lang="pt-BR" sz="3600" i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70104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dirty="0" smtClean="0">
                <a:solidFill>
                  <a:srgbClr val="CC0000"/>
                </a:solidFill>
              </a:rPr>
              <a:t>	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1524000"/>
            <a:ext cx="5486400" cy="467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100" dirty="0" smtClean="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UFMG tiene 9 Institutos Nacionales de Ciencia y Tecnología (INCT) - áreas:</a:t>
            </a:r>
            <a:endParaRPr lang="en-US" sz="2100" dirty="0" smtClean="0">
              <a:solidFill>
                <a:srgbClr val="00000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100" dirty="0" smtClean="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</a:p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1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  Enfermedades tropicales</a:t>
            </a:r>
          </a:p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1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  Salud Animal</a:t>
            </a:r>
          </a:p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1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  Medicina molecular</a:t>
            </a:r>
          </a:p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1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  </a:t>
            </a:r>
            <a:r>
              <a:rPr lang="es-ES" sz="2100" dirty="0" err="1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Nanomateriales</a:t>
            </a:r>
            <a:r>
              <a:rPr lang="es-ES" sz="21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de carbono</a:t>
            </a:r>
          </a:p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1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  </a:t>
            </a:r>
            <a:r>
              <a:rPr lang="es-ES" sz="2100" u="sng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Nanobiopharmacologia</a:t>
            </a:r>
            <a:endParaRPr lang="es-ES" sz="2100" u="sng" dirty="0" smtClean="0">
              <a:solidFill>
                <a:schemeClr val="accent6">
                  <a:lumMod val="75000"/>
                </a:schemeClr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1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  Recursos minerales, agua y biodiversidad</a:t>
            </a:r>
          </a:p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1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  Web</a:t>
            </a:r>
          </a:p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1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  Vacunas</a:t>
            </a:r>
          </a:p>
          <a:p>
            <a:pPr marL="423863" hangingPunct="0">
              <a:spcAft>
                <a:spcPts val="600"/>
              </a:spcAft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1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  Seguridad pública</a:t>
            </a:r>
          </a:p>
          <a:p>
            <a:pPr marL="423863" hangingPunct="0">
              <a:lnSpc>
                <a:spcPct val="78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100" dirty="0">
              <a:solidFill>
                <a:srgbClr val="000000"/>
              </a:solidFill>
              <a:latin typeface="Century Gothic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7620000" y="0"/>
            <a:ext cx="1524000" cy="5562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620000" y="6172200"/>
            <a:ext cx="1524000" cy="6858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4" descr="ma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379" y="0"/>
            <a:ext cx="364662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5" descr="logomarca_INCT_branco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133600"/>
            <a:ext cx="2648061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6315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CTIT\02_trabalhos\2013-02-26 Power Point Reitor\grafico patentes por a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14997"/>
            <a:ext cx="7020648" cy="3042603"/>
          </a:xfrm>
          <a:prstGeom prst="rect">
            <a:avLst/>
          </a:prstGeom>
          <a:noFill/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325"/>
            <a:ext cx="7315200" cy="701675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cs typeface="Arabic Typesetting" pitchFamily="66" charset="-78"/>
              </a:rPr>
              <a:t>Innovación y transferencia de tecnología</a:t>
            </a:r>
            <a:endParaRPr lang="fr-FR" sz="3200" i="1" dirty="0" smtClean="0">
              <a:cs typeface="Arabic Typesetting" pitchFamily="66" charset="-7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52400" y="457200"/>
            <a:ext cx="73152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</a:pPr>
            <a:endParaRPr kumimoji="0" lang="fr-FR" sz="2800" b="0" u="none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pic>
        <p:nvPicPr>
          <p:cNvPr id="2057" name="Picture 9" descr="E:\CTIT\02_trabalhos\2013-02-26 Power Point Reitor\grafico patentes por are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00203"/>
            <a:ext cx="3200400" cy="2629197"/>
          </a:xfrm>
          <a:prstGeom prst="rect">
            <a:avLst/>
          </a:prstGeom>
          <a:noFill/>
        </p:spPr>
      </p:pic>
      <p:pic>
        <p:nvPicPr>
          <p:cNvPr id="2058" name="Picture 10" descr="E:\CTIT\02_trabalhos\2013-02-26 Power Point Reitor\grafico patentes internaciona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038600"/>
            <a:ext cx="3602037" cy="2450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458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96" y="217471"/>
            <a:ext cx="7315200" cy="854075"/>
          </a:xfrm>
        </p:spPr>
        <p:txBody>
          <a:bodyPr>
            <a:normAutofit/>
          </a:bodyPr>
          <a:lstStyle/>
          <a:p>
            <a:pPr algn="l"/>
            <a:r>
              <a:rPr lang="pt-BR" sz="3200" dirty="0"/>
              <a:t>BH-TEC </a:t>
            </a:r>
            <a:r>
              <a:rPr lang="pt-BR" sz="3200" dirty="0" smtClean="0"/>
              <a:t>(</a:t>
            </a:r>
            <a:r>
              <a:rPr lang="en-US" sz="3200" dirty="0" err="1" smtClean="0"/>
              <a:t>Parque</a:t>
            </a:r>
            <a:r>
              <a:rPr lang="en-US" sz="3200" dirty="0" smtClean="0"/>
              <a:t> </a:t>
            </a:r>
            <a:r>
              <a:rPr lang="en-US" sz="3200" dirty="0" err="1" smtClean="0"/>
              <a:t>Tecnológico</a:t>
            </a:r>
            <a:r>
              <a:rPr lang="pt-BR" sz="3200" dirty="0" smtClean="0"/>
              <a:t>)</a:t>
            </a:r>
            <a:endParaRPr lang="fr-FR" sz="3200" i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1600200"/>
            <a:ext cx="68580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76200" y="838200"/>
            <a:ext cx="7467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/>
          <a:lstStyle/>
          <a:p>
            <a:pPr marL="263525">
              <a:lnSpc>
                <a:spcPct val="108000"/>
              </a:lnSpc>
              <a:spcAft>
                <a:spcPts val="1425"/>
              </a:spcAft>
              <a:buClr>
                <a:srgbClr val="000000"/>
              </a:buClr>
              <a:buSzPct val="45000"/>
              <a:tabLst>
                <a:tab pos="285750" algn="l"/>
                <a:tab pos="735013" algn="l"/>
                <a:tab pos="1184275" algn="l"/>
                <a:tab pos="1635125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</a:tabLst>
            </a:pPr>
            <a:r>
              <a:rPr lang="en-US" sz="2800" dirty="0" smtClean="0">
                <a:solidFill>
                  <a:srgbClr val="0033CC"/>
                </a:solidFill>
                <a:latin typeface="Arabic Typesetting" pitchFamily="66" charset="-78"/>
                <a:ea typeface="Lucida Sans Unicode" pitchFamily="34" charset="0"/>
                <a:cs typeface="Arabic Typesetting" pitchFamily="66" charset="-78"/>
              </a:rPr>
              <a:t>Partnership: UFMG, State &amp; City Governments, private companies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Prefeitura_Belo_Horizonte_brasao_vertical_c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867400"/>
            <a:ext cx="1066800" cy="75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" descr="C:\BHTEC\LOGOMARCAS\Logos do GOVERNO\Marca Governo de Minas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30406"/>
            <a:ext cx="1600200" cy="59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139687"/>
              </p:ext>
            </p:extLst>
          </p:nvPr>
        </p:nvGraphicFramePr>
        <p:xfrm>
          <a:off x="964995" y="6111874"/>
          <a:ext cx="139720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r:id="rId6" imgW="1752381" imgH="552527" progId="">
                  <p:embed/>
                </p:oleObj>
              </mc:Choice>
              <mc:Fallback>
                <p:oleObj r:id="rId6" imgW="1752381" imgH="552527" progId="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995" y="6111874"/>
                        <a:ext cx="139720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2825"/>
            <a:ext cx="685800" cy="52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981200"/>
            <a:ext cx="163009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 r="3639" b="15807"/>
          <a:stretch>
            <a:fillRect/>
          </a:stretch>
        </p:blipFill>
        <p:spPr bwMode="auto">
          <a:xfrm>
            <a:off x="381000" y="1981200"/>
            <a:ext cx="4895143" cy="36576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3"/>
          <p:cNvSpPr>
            <a:spLocks noChangeArrowheads="1"/>
          </p:cNvSpPr>
          <p:nvPr/>
        </p:nvSpPr>
        <p:spPr bwMode="auto">
          <a:xfrm rot="11951010">
            <a:off x="4954642" y="4194287"/>
            <a:ext cx="1138557" cy="1129982"/>
          </a:xfrm>
          <a:custGeom>
            <a:avLst/>
            <a:gdLst>
              <a:gd name="T0" fmla="*/ 0 w 1785937"/>
              <a:gd name="T1" fmla="*/ 51383466 h 982663"/>
              <a:gd name="T2" fmla="*/ 117187 w 1785937"/>
              <a:gd name="T3" fmla="*/ 0 h 982663"/>
              <a:gd name="T4" fmla="*/ 140657 w 1785937"/>
              <a:gd name="T5" fmla="*/ 9405532 h 982663"/>
              <a:gd name="T6" fmla="*/ 121250 w 1785937"/>
              <a:gd name="T7" fmla="*/ 23949299 h 982663"/>
              <a:gd name="T8" fmla="*/ 0 60000 65536"/>
              <a:gd name="T9" fmla="*/ 0 60000 65536"/>
              <a:gd name="T10" fmla="*/ 0 60000 65536"/>
              <a:gd name="T11" fmla="*/ 0 60000 65536"/>
              <a:gd name="T12" fmla="*/ 0 w 1785937"/>
              <a:gd name="T13" fmla="*/ 0 h 982663"/>
              <a:gd name="T14" fmla="*/ 1785937 w 1785937"/>
              <a:gd name="T15" fmla="*/ 982663 h 9826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5937" h="982663">
                <a:moveTo>
                  <a:pt x="0" y="982663"/>
                </a:moveTo>
                <a:cubicBezTo>
                  <a:pt x="198437" y="545924"/>
                  <a:pt x="699024" y="259314"/>
                  <a:pt x="1501761" y="122833"/>
                </a:cubicBezTo>
                <a:lnTo>
                  <a:pt x="1487921" y="0"/>
                </a:lnTo>
                <a:lnTo>
                  <a:pt x="1785937" y="179872"/>
                </a:lnTo>
                <a:lnTo>
                  <a:pt x="1539526" y="458009"/>
                </a:lnTo>
                <a:lnTo>
                  <a:pt x="1525686" y="335177"/>
                </a:lnTo>
                <a:cubicBezTo>
                  <a:pt x="806218" y="389769"/>
                  <a:pt x="297656" y="605598"/>
                  <a:pt x="0" y="982663"/>
                </a:cubicBezTo>
                <a:close/>
              </a:path>
            </a:pathLst>
          </a:custGeom>
          <a:solidFill>
            <a:srgbClr val="FAC09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14" descr="C:\BHTEC\LOGOMARCAS\Logos da UFMG\variacoes_ufmg\aplicacoes_ufmg\principal_ufmg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86820"/>
            <a:ext cx="1676400" cy="71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E:\Computador gabinete PRPq 040712\PRPq\BH-TEC\Projeto novo predio institucional\bh_tec_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988506"/>
            <a:ext cx="7391400" cy="492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2634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4290"/>
            <a:ext cx="7315200" cy="854075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/>
              <a:t>Asistencia al Estudiante y inclusión social</a:t>
            </a:r>
            <a:endParaRPr lang="en-US" sz="3600" i="1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638800"/>
            <a:ext cx="7315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14484"/>
            <a:ext cx="7315200" cy="49863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s-ES" sz="2400" dirty="0" smtClean="0"/>
              <a:t>Alojamiento: </a:t>
            </a:r>
            <a:r>
              <a:rPr lang="es-ES" sz="2400" dirty="0" smtClean="0">
                <a:solidFill>
                  <a:srgbClr val="0033CC"/>
                </a:solidFill>
              </a:rPr>
              <a:t>740 estudiantes alojados</a:t>
            </a:r>
          </a:p>
          <a:p>
            <a:pPr>
              <a:spcBef>
                <a:spcPts val="0"/>
              </a:spcBef>
              <a:buNone/>
            </a:pPr>
            <a:endParaRPr lang="es-ES" sz="2400" dirty="0" smtClean="0">
              <a:solidFill>
                <a:srgbClr val="0033CC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" sz="2400" dirty="0" smtClean="0"/>
              <a:t>Restaurantes ( 4 ): </a:t>
            </a:r>
            <a:r>
              <a:rPr lang="es-ES" sz="2400" dirty="0" smtClean="0">
                <a:solidFill>
                  <a:srgbClr val="0033CC"/>
                </a:solidFill>
              </a:rPr>
              <a:t>más de 10.000 comidas/día</a:t>
            </a:r>
          </a:p>
          <a:p>
            <a:pPr>
              <a:spcBef>
                <a:spcPts val="0"/>
              </a:spcBef>
              <a:buNone/>
            </a:pPr>
            <a:endParaRPr lang="es-ES" sz="2400" dirty="0" smtClean="0">
              <a:solidFill>
                <a:srgbClr val="0033CC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" sz="2400" dirty="0" smtClean="0"/>
              <a:t>Asistencia a la salud:</a:t>
            </a:r>
            <a:endParaRPr lang="es-ES" sz="2400" dirty="0" smtClean="0">
              <a:solidFill>
                <a:srgbClr val="0033CC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s-ES" sz="2400" dirty="0" smtClean="0">
                <a:solidFill>
                  <a:srgbClr val="0033CC"/>
                </a:solidFill>
              </a:rPr>
              <a:t>Médicos, dentistas y psicólogos gratis: 	 </a:t>
            </a:r>
          </a:p>
          <a:p>
            <a:pPr>
              <a:spcBef>
                <a:spcPts val="0"/>
              </a:spcBef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	6.600 asistencias por año</a:t>
            </a:r>
          </a:p>
          <a:p>
            <a:pPr>
              <a:spcBef>
                <a:spcPts val="0"/>
              </a:spcBef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-	Exámenes médicos gratis: 2.600 por año</a:t>
            </a:r>
          </a:p>
          <a:p>
            <a:pPr>
              <a:spcBef>
                <a:spcPts val="0"/>
              </a:spcBef>
              <a:buNone/>
            </a:pPr>
            <a:endParaRPr lang="es-ES" sz="2400" dirty="0" smtClean="0">
              <a:solidFill>
                <a:srgbClr val="0033CC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" sz="2400" dirty="0" smtClean="0"/>
              <a:t>Apoyo a la movilidad internacional de los estudiantes necesitados :</a:t>
            </a:r>
            <a:endParaRPr lang="es-ES" sz="2400" dirty="0" smtClean="0">
              <a:solidFill>
                <a:srgbClr val="0033CC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-	US$  750,000 en becas en 2013</a:t>
            </a:r>
            <a:endParaRPr lang="pt-BR" sz="2400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7620000" y="0"/>
            <a:ext cx="1524000" cy="5562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620000" y="6172200"/>
            <a:ext cx="1524000" cy="6858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2857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15200" cy="854075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/>
              <a:t>Acción cultural, difusión y </a:t>
            </a:r>
            <a:br>
              <a:rPr lang="es-ES" sz="3200" dirty="0" smtClean="0"/>
            </a:br>
            <a:r>
              <a:rPr lang="es-ES" sz="3200" dirty="0" smtClean="0"/>
              <a:t>divulgación</a:t>
            </a:r>
            <a:endParaRPr lang="en-US" sz="3600" i="1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638800"/>
            <a:ext cx="7315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2" y="1428736"/>
            <a:ext cx="7239000" cy="4953000"/>
          </a:xfrm>
        </p:spPr>
        <p:txBody>
          <a:bodyPr>
            <a:normAutofit/>
          </a:bodyPr>
          <a:lstStyle/>
          <a:p>
            <a:pPr lvl="1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0033CC"/>
              </a:solidFill>
            </a:endParaRPr>
          </a:p>
          <a:p>
            <a:pPr lvl="1"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Museo de Historia Natural y Jardín Botánico</a:t>
            </a:r>
          </a:p>
          <a:p>
            <a:pPr lvl="1"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 Otros 7 museos y  centros de cultura , memoria y archivos literarios</a:t>
            </a:r>
          </a:p>
          <a:p>
            <a:pPr lvl="1"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ES" sz="2400" dirty="0" err="1" smtClean="0">
                <a:solidFill>
                  <a:srgbClr val="0033CC"/>
                </a:solidFill>
              </a:rPr>
              <a:t>Conservatório</a:t>
            </a:r>
            <a:r>
              <a:rPr lang="es-ES" sz="2400" dirty="0" smtClean="0">
                <a:solidFill>
                  <a:srgbClr val="0033CC"/>
                </a:solidFill>
              </a:rPr>
              <a:t> de la UFMG</a:t>
            </a:r>
          </a:p>
          <a:p>
            <a:pPr lvl="1"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ES" sz="2400" u="sng" dirty="0" err="1" smtClean="0">
                <a:solidFill>
                  <a:schemeClr val="accent6">
                    <a:lumMod val="75000"/>
                  </a:schemeClr>
                </a:solidFill>
              </a:rPr>
              <a:t>Ars</a:t>
            </a:r>
            <a:r>
              <a:rPr lang="es-ES" sz="2400" u="sng" dirty="0" smtClean="0">
                <a:solidFill>
                  <a:schemeClr val="accent6">
                    <a:lumMod val="75000"/>
                  </a:schemeClr>
                </a:solidFill>
              </a:rPr>
              <a:t> Nova </a:t>
            </a:r>
            <a:r>
              <a:rPr lang="es-ES" sz="2400" u="sng" dirty="0" err="1" smtClean="0">
                <a:solidFill>
                  <a:schemeClr val="accent6">
                    <a:lumMod val="75000"/>
                  </a:schemeClr>
                </a:solidFill>
              </a:rPr>
              <a:t>Choir</a:t>
            </a:r>
            <a:endParaRPr lang="es-ES" sz="24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Biblioteca en el autobús</a:t>
            </a:r>
          </a:p>
          <a:p>
            <a:pPr lvl="1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 smtClean="0"/>
          </a:p>
          <a:p>
            <a:pPr lvl="1"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  <a:buNone/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  <a:buNone/>
            </a:pPr>
            <a:endParaRPr lang="pt-BR" sz="2400" dirty="0" smtClean="0"/>
          </a:p>
        </p:txBody>
      </p:sp>
      <p:pic>
        <p:nvPicPr>
          <p:cNvPr id="9" name="Picture 4" descr="LAMINAS PARA PPS29"/>
          <p:cNvPicPr>
            <a:picLocks noChangeAspect="1" noChangeArrowheads="1"/>
          </p:cNvPicPr>
          <p:nvPr/>
        </p:nvPicPr>
        <p:blipFill>
          <a:blip r:embed="rId2" cstate="print"/>
          <a:srcRect l="7040" t="18498" r="55581" b="5499"/>
          <a:stretch>
            <a:fillRect/>
          </a:stretch>
        </p:blipFill>
        <p:spPr bwMode="auto">
          <a:xfrm>
            <a:off x="0" y="3820380"/>
            <a:ext cx="2057400" cy="303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418000"/>
            <a:ext cx="196816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620000" y="0"/>
            <a:ext cx="1524000" cy="5562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620000" y="6172200"/>
            <a:ext cx="1524000" cy="6858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23328" t="15118" r="60236" b="73701"/>
          <a:stretch>
            <a:fillRect/>
          </a:stretch>
        </p:blipFill>
        <p:spPr bwMode="auto">
          <a:xfrm>
            <a:off x="6195766" y="0"/>
            <a:ext cx="2948234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1317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96" y="214290"/>
            <a:ext cx="7315200" cy="854075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/>
              <a:t>Acción cultural, difusión y divulgación</a:t>
            </a:r>
            <a:endParaRPr lang="pt-BR" sz="3600" i="1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638800"/>
            <a:ext cx="7315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7467600" cy="5334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UFMG Press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 smtClean="0">
                <a:solidFill>
                  <a:srgbClr val="0033CC"/>
                </a:solidFill>
              </a:rPr>
              <a:t>fundada</a:t>
            </a:r>
            <a:r>
              <a:rPr lang="en-US" sz="2400" dirty="0" smtClean="0">
                <a:solidFill>
                  <a:srgbClr val="0033CC"/>
                </a:solidFill>
              </a:rPr>
              <a:t> en 1985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1.000 </a:t>
            </a:r>
            <a:r>
              <a:rPr lang="en-US" sz="2400" dirty="0" err="1" smtClean="0">
                <a:solidFill>
                  <a:srgbClr val="0033CC"/>
                </a:solidFill>
              </a:rPr>
              <a:t>títulos</a:t>
            </a:r>
            <a:r>
              <a:rPr lang="en-US" sz="2400" dirty="0" smtClean="0">
                <a:solidFill>
                  <a:srgbClr val="0033CC"/>
                </a:solidFill>
              </a:rPr>
              <a:t>, 33 </a:t>
            </a:r>
            <a:r>
              <a:rPr lang="en-US" sz="2400" dirty="0" err="1" smtClean="0">
                <a:solidFill>
                  <a:srgbClr val="0033CC"/>
                </a:solidFill>
              </a:rPr>
              <a:t>colecciones</a:t>
            </a:r>
            <a:endParaRPr lang="en-US" sz="2400" dirty="0" smtClean="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 smtClean="0">
                <a:solidFill>
                  <a:srgbClr val="0033CC"/>
                </a:solidFill>
              </a:rPr>
              <a:t>cerca</a:t>
            </a:r>
            <a:r>
              <a:rPr lang="en-US" sz="2400" dirty="0" smtClean="0">
                <a:solidFill>
                  <a:srgbClr val="0033CC"/>
                </a:solidFill>
              </a:rPr>
              <a:t> de 80 </a:t>
            </a:r>
            <a:r>
              <a:rPr lang="en-US" sz="2400" dirty="0" err="1" smtClean="0">
                <a:solidFill>
                  <a:srgbClr val="0033CC"/>
                </a:solidFill>
              </a:rPr>
              <a:t>nuevos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títulos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publicados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por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año</a:t>
            </a:r>
            <a:endParaRPr lang="pt-BR" sz="2400" dirty="0" smtClean="0"/>
          </a:p>
          <a:p>
            <a:pPr lvl="1"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  <a:buNone/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  <a:buNone/>
            </a:pPr>
            <a:endParaRPr lang="pt-B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1457" t="21260" r="16831" b="51496"/>
          <a:stretch>
            <a:fillRect/>
          </a:stretch>
        </p:blipFill>
        <p:spPr bwMode="auto">
          <a:xfrm>
            <a:off x="228600" y="3978000"/>
            <a:ext cx="198096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59941" t="30709" r="28051" b="40630"/>
          <a:stretch>
            <a:fillRect/>
          </a:stretch>
        </p:blipFill>
        <p:spPr bwMode="auto">
          <a:xfrm>
            <a:off x="2971800" y="3978000"/>
            <a:ext cx="193065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59941" t="42520" r="28051" b="29764"/>
          <a:stretch>
            <a:fillRect/>
          </a:stretch>
        </p:blipFill>
        <p:spPr bwMode="auto">
          <a:xfrm>
            <a:off x="5410200" y="3978000"/>
            <a:ext cx="199617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7620000" y="0"/>
            <a:ext cx="1524000" cy="5562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620000" y="6172200"/>
            <a:ext cx="1524000" cy="6858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 l="71457" t="61890" r="16831" b="11811"/>
          <a:stretch>
            <a:fillRect/>
          </a:stretch>
        </p:blipFill>
        <p:spPr bwMode="auto">
          <a:xfrm>
            <a:off x="7128373" y="0"/>
            <a:ext cx="2015627" cy="28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921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7471"/>
            <a:ext cx="7315200" cy="854075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cs typeface="Arial" pitchFamily="34" charset="0"/>
              </a:rPr>
              <a:t>Relaciones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Internacionales</a:t>
            </a:r>
            <a:endParaRPr lang="fr-FR" sz="3200" i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638800"/>
            <a:ext cx="7315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8794" y="1142984"/>
            <a:ext cx="5643602" cy="5410200"/>
          </a:xfrm>
        </p:spPr>
        <p:txBody>
          <a:bodyPr>
            <a:normAutofit/>
          </a:bodyPr>
          <a:lstStyle/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srgbClr val="0033CC"/>
                </a:solidFill>
              </a:rPr>
              <a:t>332 acuerdos académicos </a:t>
            </a: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srgbClr val="0033CC"/>
                </a:solidFill>
              </a:rPr>
              <a:t>con 237 universidades </a:t>
            </a: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srgbClr val="0033CC"/>
                </a:solidFill>
              </a:rPr>
              <a:t>de 38 países</a:t>
            </a: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dirty="0" smtClean="0">
              <a:solidFill>
                <a:srgbClr val="0033CC"/>
              </a:solidFill>
            </a:endParaRP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srgbClr val="0033CC"/>
                </a:solidFill>
              </a:rPr>
              <a:t>111 programas de intercambio</a:t>
            </a: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srgbClr val="0033CC"/>
                </a:solidFill>
              </a:rPr>
              <a:t> de estudiantes</a:t>
            </a: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dirty="0" smtClean="0">
              <a:solidFill>
                <a:srgbClr val="0033CC"/>
              </a:solidFill>
            </a:endParaRP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srgbClr val="0033CC"/>
                </a:solidFill>
              </a:rPr>
              <a:t>1.000 estudiantes en el extranjero</a:t>
            </a: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srgbClr val="0033CC"/>
                </a:solidFill>
              </a:rPr>
              <a:t>300 estudiantes extranjeros</a:t>
            </a: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dirty="0" smtClean="0">
              <a:solidFill>
                <a:srgbClr val="0033CC"/>
              </a:solidFill>
            </a:endParaRP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u="sng" dirty="0" smtClean="0">
                <a:solidFill>
                  <a:schemeClr val="accent6">
                    <a:lumMod val="75000"/>
                  </a:schemeClr>
                </a:solidFill>
              </a:rPr>
              <a:t>71 </a:t>
            </a:r>
            <a:r>
              <a:rPr lang="es-ES" u="sng" dirty="0" smtClean="0">
                <a:solidFill>
                  <a:schemeClr val="accent6">
                    <a:lumMod val="75000"/>
                  </a:schemeClr>
                </a:solidFill>
              </a:rPr>
              <a:t>Estudiantes </a:t>
            </a:r>
            <a:r>
              <a:rPr lang="en-GB" u="sng" dirty="0" smtClean="0">
                <a:solidFill>
                  <a:schemeClr val="accent6">
                    <a:lumMod val="75000"/>
                  </a:schemeClr>
                </a:solidFill>
              </a:rPr>
              <a:t>PhD (</a:t>
            </a:r>
            <a:r>
              <a:rPr lang="es-ES" u="sng" dirty="0" err="1" smtClean="0">
                <a:solidFill>
                  <a:schemeClr val="accent6">
                    <a:lumMod val="75000"/>
                  </a:schemeClr>
                </a:solidFill>
              </a:rPr>
              <a:t>co</a:t>
            </a:r>
            <a:r>
              <a:rPr lang="es-ES" u="sng" dirty="0" smtClean="0">
                <a:solidFill>
                  <a:schemeClr val="accent6">
                    <a:lumMod val="75000"/>
                  </a:schemeClr>
                </a:solidFill>
              </a:rPr>
              <a:t>-orientación</a:t>
            </a:r>
            <a:r>
              <a:rPr lang="es-ES" sz="2800" u="sng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GB" sz="2800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2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dirty="0" smtClean="0"/>
          </a:p>
          <a:p>
            <a:pPr lvl="1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 smtClean="0"/>
          </a:p>
          <a:p>
            <a:pPr lvl="1"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  <a:buNone/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</a:pPr>
            <a:endParaRPr lang="pt-BR" sz="2400" dirty="0"/>
          </a:p>
          <a:p>
            <a:pPr>
              <a:lnSpc>
                <a:spcPct val="90000"/>
              </a:lnSpc>
              <a:buNone/>
            </a:pPr>
            <a:endParaRPr lang="pt-BR" sz="24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r="36931"/>
          <a:stretch>
            <a:fillRect/>
          </a:stretch>
        </p:blipFill>
        <p:spPr bwMode="auto">
          <a:xfrm>
            <a:off x="0" y="1818000"/>
            <a:ext cx="176952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10" y="360347"/>
            <a:ext cx="7620000" cy="85407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s-ES" sz="3200" dirty="0" smtClean="0">
                <a:cs typeface="Arial" pitchFamily="34" charset="0"/>
              </a:rPr>
              <a:t>Relaciones Internacionales: </a:t>
            </a:r>
            <a:br>
              <a:rPr lang="es-ES" sz="3200" dirty="0" smtClean="0">
                <a:cs typeface="Arial" pitchFamily="34" charset="0"/>
              </a:rPr>
            </a:br>
            <a:r>
              <a:rPr lang="es-ES" sz="3200" dirty="0" smtClean="0">
                <a:cs typeface="Arial" pitchFamily="34" charset="0"/>
              </a:rPr>
              <a:t>modalidades de cooperación</a:t>
            </a:r>
            <a:endParaRPr lang="fr-FR" sz="3200" i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638800"/>
            <a:ext cx="7315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"/>
          </p:nvPr>
        </p:nvSpPr>
        <p:spPr>
          <a:xfrm>
            <a:off x="190500" y="1620861"/>
            <a:ext cx="7453334" cy="5165725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800" b="1" dirty="0" smtClean="0">
                <a:cs typeface="Arabic Typesetting" pitchFamily="66" charset="-78"/>
              </a:rPr>
              <a:t>Programa Minas Mundi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800" dirty="0" smtClean="0">
                <a:solidFill>
                  <a:srgbClr val="0033CC"/>
                </a:solidFill>
                <a:cs typeface="Arabic Typesetting" pitchFamily="66" charset="-78"/>
              </a:rPr>
              <a:t>	</a:t>
            </a:r>
            <a:r>
              <a:rPr lang="es-ES" sz="1800" dirty="0" smtClean="0">
                <a:solidFill>
                  <a:srgbClr val="0033CC"/>
                </a:solidFill>
                <a:cs typeface="Arabic Typesetting" pitchFamily="66" charset="-78"/>
              </a:rPr>
              <a:t>400 estudiantes en el extranjero por año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 smtClean="0">
                <a:solidFill>
                  <a:srgbClr val="0033CC"/>
                </a:solidFill>
                <a:cs typeface="Arabic Typesetting" pitchFamily="66" charset="-78"/>
              </a:rPr>
              <a:t>	US$ 750.000 invertidos en Becas de la UFMG 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endParaRPr lang="es-ES" sz="1800" dirty="0" smtClean="0">
              <a:solidFill>
                <a:srgbClr val="0033CC"/>
              </a:solidFill>
              <a:cs typeface="Arabic Typesetting" pitchFamily="66" charset="-78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800" b="1" dirty="0" smtClean="0">
                <a:cs typeface="Arabic Typesetting" pitchFamily="66" charset="-78"/>
              </a:rPr>
              <a:t>Cursos de portugués como segunda lengua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800" dirty="0" smtClean="0">
                <a:solidFill>
                  <a:srgbClr val="0033CC"/>
                </a:solidFill>
                <a:cs typeface="Arabic Typesetting" pitchFamily="66" charset="-78"/>
              </a:rPr>
              <a:t>	</a:t>
            </a:r>
            <a:r>
              <a:rPr lang="es-ES" sz="1800" dirty="0" smtClean="0">
                <a:solidFill>
                  <a:srgbClr val="0033CC"/>
                </a:solidFill>
                <a:cs typeface="Arabic Typesetting" pitchFamily="66" charset="-78"/>
              </a:rPr>
              <a:t>Cursos gratuitos para los estudiantes y investigadores internacionales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None/>
            </a:pPr>
            <a:endParaRPr lang="fr-FR" sz="1800" dirty="0" smtClean="0">
              <a:solidFill>
                <a:srgbClr val="0033CC"/>
              </a:solidFill>
              <a:cs typeface="Arabic Typesetting" pitchFamily="66" charset="-78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dirty="0" smtClean="0">
                <a:cs typeface="Arabic Typesetting" pitchFamily="66" charset="-78"/>
              </a:rPr>
              <a:t>Pasantías para estudiantes de pregrado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solidFill>
                  <a:srgbClr val="0033CC"/>
                </a:solidFill>
                <a:cs typeface="Arabic Typesetting" pitchFamily="66" charset="-78"/>
              </a:rPr>
              <a:t>	</a:t>
            </a:r>
            <a:r>
              <a:rPr lang="es-ES" sz="1800" dirty="0" smtClean="0">
                <a:solidFill>
                  <a:srgbClr val="0033CC"/>
                </a:solidFill>
                <a:cs typeface="Arabic Typesetting" pitchFamily="66" charset="-78"/>
              </a:rPr>
              <a:t>Iniciación en prácticas de investigación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dirty="0" smtClean="0">
                <a:solidFill>
                  <a:srgbClr val="0033CC"/>
                </a:solidFill>
                <a:cs typeface="Arabic Typesetting" pitchFamily="66" charset="-78"/>
              </a:rPr>
              <a:t>	Prácticas en las industrias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None/>
            </a:pPr>
            <a:endParaRPr lang="es-ES" sz="1800" dirty="0" smtClean="0">
              <a:solidFill>
                <a:srgbClr val="0033CC"/>
              </a:solidFill>
              <a:cs typeface="Arabic Typesetting" pitchFamily="66" charset="-78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u="sng" dirty="0" err="1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>PhD</a:t>
            </a:r>
            <a:r>
              <a:rPr lang="es-ES" sz="1800" b="1" u="sng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>  </a:t>
            </a:r>
            <a:r>
              <a:rPr lang="es-ES" sz="1800" b="1" u="sng" dirty="0" err="1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>co</a:t>
            </a:r>
            <a:r>
              <a:rPr lang="es-ES" sz="1800" b="1" u="sng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>-orientación y programas </a:t>
            </a:r>
            <a:r>
              <a:rPr lang="es-ES" sz="1800" b="1" u="sng" dirty="0" err="1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>Duo</a:t>
            </a:r>
            <a:r>
              <a:rPr lang="es-ES" sz="1800" b="1" u="sng" dirty="0" smtClean="0">
                <a:solidFill>
                  <a:schemeClr val="accent6">
                    <a:lumMod val="75000"/>
                  </a:schemeClr>
                </a:solidFill>
                <a:cs typeface="Arabic Typesetting" pitchFamily="66" charset="-78"/>
              </a:rPr>
              <a:t>- Grado 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>
                <a:solidFill>
                  <a:srgbClr val="0033CC"/>
                </a:solidFill>
                <a:cs typeface="Arabic Typesetting" pitchFamily="66" charset="-78"/>
              </a:rPr>
              <a:t>	</a:t>
            </a:r>
            <a:r>
              <a:rPr lang="es-ES" sz="1800" dirty="0" smtClean="0">
                <a:solidFill>
                  <a:srgbClr val="0033CC"/>
                </a:solidFill>
                <a:cs typeface="Arabic Typesetting" pitchFamily="66" charset="-78"/>
              </a:rPr>
              <a:t> Financiación compartida por las universidades asociadas ( 50 % cada una)</a:t>
            </a:r>
            <a:endParaRPr lang="fr-FR" sz="1800" dirty="0" smtClean="0">
              <a:solidFill>
                <a:srgbClr val="0033CC"/>
              </a:solidFill>
              <a:cs typeface="Arabic Typesetting" pitchFamily="66" charset="-7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1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419996" cy="854075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>
                <a:cs typeface="Arabic Typesetting" pitchFamily="66" charset="-78"/>
              </a:rPr>
              <a:t>Relaciones Internacionales: </a:t>
            </a:r>
            <a:br>
              <a:rPr lang="es-ES" sz="3200" dirty="0" smtClean="0">
                <a:cs typeface="Arabic Typesetting" pitchFamily="66" charset="-78"/>
              </a:rPr>
            </a:br>
            <a:r>
              <a:rPr lang="es-ES" sz="3200" dirty="0" smtClean="0">
                <a:cs typeface="Arabic Typesetting" pitchFamily="66" charset="-78"/>
              </a:rPr>
              <a:t>modalidades de cooperación</a:t>
            </a:r>
            <a:endParaRPr lang="en-US" sz="3200" i="1" dirty="0" smtClean="0">
              <a:cs typeface="Arabic Typesetting" pitchFamily="66" charset="-7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638800"/>
            <a:ext cx="7315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"/>
          </p:nvPr>
        </p:nvSpPr>
        <p:spPr>
          <a:xfrm>
            <a:off x="190500" y="1500174"/>
            <a:ext cx="7453334" cy="5046659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 b="1" dirty="0" err="1" smtClean="0">
                <a:cs typeface="Arabic Typesetting" pitchFamily="66" charset="-78"/>
              </a:rPr>
              <a:t>Centros</a:t>
            </a:r>
            <a:r>
              <a:rPr lang="en-GB" sz="1600" b="1" dirty="0" smtClean="0">
                <a:cs typeface="Arabic Typesetting" pitchFamily="66" charset="-78"/>
              </a:rPr>
              <a:t> de </a:t>
            </a:r>
            <a:r>
              <a:rPr lang="en-GB" sz="1600" b="1" dirty="0" err="1" smtClean="0">
                <a:cs typeface="Arabic Typesetting" pitchFamily="66" charset="-78"/>
              </a:rPr>
              <a:t>Estudios</a:t>
            </a:r>
            <a:r>
              <a:rPr lang="en-GB" sz="1600" b="1" dirty="0" smtClean="0">
                <a:cs typeface="Arabic Typesetting" pitchFamily="66" charset="-78"/>
              </a:rPr>
              <a:t> </a:t>
            </a:r>
            <a:r>
              <a:rPr lang="en-GB" sz="1600" b="1" dirty="0" err="1" smtClean="0">
                <a:cs typeface="Arabic Typesetting" pitchFamily="66" charset="-78"/>
              </a:rPr>
              <a:t>Internacionales</a:t>
            </a:r>
            <a:r>
              <a:rPr lang="en-GB" sz="1600" b="1" dirty="0" smtClean="0">
                <a:cs typeface="Arabic Typesetting" pitchFamily="66" charset="-78"/>
              </a:rPr>
              <a:t>:  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 dirty="0" err="1" smtClean="0">
                <a:solidFill>
                  <a:srgbClr val="0033CC"/>
                </a:solidFill>
                <a:cs typeface="Arabic Typesetting" pitchFamily="66" charset="-78"/>
              </a:rPr>
              <a:t>África</a:t>
            </a:r>
            <a:r>
              <a:rPr lang="en-GB" sz="1600" dirty="0" smtClean="0">
                <a:solidFill>
                  <a:srgbClr val="0033CC"/>
                </a:solidFill>
                <a:cs typeface="Arabic Typesetting" pitchFamily="66" charset="-78"/>
              </a:rPr>
              <a:t>, </a:t>
            </a:r>
            <a:r>
              <a:rPr lang="en-GB" sz="1600" dirty="0" err="1" smtClean="0">
                <a:solidFill>
                  <a:srgbClr val="0033CC"/>
                </a:solidFill>
                <a:cs typeface="Arabic Typesetting" pitchFamily="66" charset="-78"/>
              </a:rPr>
              <a:t>Europa</a:t>
            </a:r>
            <a:r>
              <a:rPr lang="en-GB" sz="1600" dirty="0" smtClean="0">
                <a:solidFill>
                  <a:srgbClr val="0033CC"/>
                </a:solidFill>
                <a:cs typeface="Arabic Typesetting" pitchFamily="66" charset="-78"/>
              </a:rPr>
              <a:t>, </a:t>
            </a:r>
            <a:r>
              <a:rPr lang="en-GB" sz="1600" dirty="0" err="1" smtClean="0">
                <a:solidFill>
                  <a:srgbClr val="0033CC"/>
                </a:solidFill>
                <a:cs typeface="Arabic Typesetting" pitchFamily="66" charset="-78"/>
              </a:rPr>
              <a:t>América</a:t>
            </a:r>
            <a:r>
              <a:rPr lang="en-GB" sz="1600" dirty="0" smtClean="0">
                <a:solidFill>
                  <a:srgbClr val="0033CC"/>
                </a:solidFill>
                <a:cs typeface="Arabic Typesetting" pitchFamily="66" charset="-78"/>
              </a:rPr>
              <a:t> Latina , China</a:t>
            </a:r>
            <a:r>
              <a:rPr lang="en-GB" sz="1600" dirty="0">
                <a:solidFill>
                  <a:srgbClr val="0033CC"/>
                </a:solidFill>
                <a:cs typeface="Arabic Typesetting" pitchFamily="66" charset="-78"/>
              </a:rPr>
              <a:t>, </a:t>
            </a:r>
            <a:r>
              <a:rPr lang="en-GB" sz="1600" dirty="0" smtClean="0">
                <a:solidFill>
                  <a:srgbClr val="0033CC"/>
                </a:solidFill>
                <a:cs typeface="Arabic Typesetting" pitchFamily="66" charset="-78"/>
              </a:rPr>
              <a:t>India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endParaRPr lang="en-GB" sz="1600" dirty="0">
              <a:solidFill>
                <a:srgbClr val="0033CC"/>
              </a:solidFill>
              <a:cs typeface="Arabic Typesetting" pitchFamily="66" charset="-78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600" b="1" dirty="0" smtClean="0">
                <a:cs typeface="Arabic Typesetting" pitchFamily="66" charset="-78"/>
              </a:rPr>
              <a:t>Redes Internacionales:  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1600" dirty="0" smtClean="0">
                <a:solidFill>
                  <a:srgbClr val="0033CC"/>
                </a:solidFill>
                <a:cs typeface="Arabic Typesetting" pitchFamily="66" charset="-78"/>
              </a:rPr>
              <a:t>AUGM</a:t>
            </a:r>
            <a:r>
              <a:rPr lang="fr-FR" sz="1600" dirty="0">
                <a:solidFill>
                  <a:srgbClr val="0033CC"/>
                </a:solidFill>
                <a:cs typeface="Arabic Typesetting" pitchFamily="66" charset="-78"/>
              </a:rPr>
              <a:t>, AULP, AUF, Tordesilhas, Erasmus, GCUB, BRAMEX, </a:t>
            </a:r>
            <a:r>
              <a:rPr lang="fr-FR" sz="1600" dirty="0" smtClean="0">
                <a:solidFill>
                  <a:srgbClr val="0033CC"/>
                </a:solidFill>
                <a:cs typeface="Arabic Typesetting" pitchFamily="66" charset="-78"/>
              </a:rPr>
              <a:t>etc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endParaRPr lang="fr-FR" sz="1600" dirty="0" smtClean="0">
              <a:solidFill>
                <a:srgbClr val="0033CC"/>
              </a:solidFill>
              <a:cs typeface="Arabic Typesetting" pitchFamily="66" charset="-78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dirty="0" smtClean="0">
                <a:cs typeface="Arabic Typesetting" pitchFamily="66" charset="-78"/>
              </a:rPr>
              <a:t>Misiones de corta duración + talleres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0033CC"/>
                </a:solidFill>
                <a:cs typeface="Arabic Typesetting" pitchFamily="66" charset="-78"/>
              </a:rPr>
              <a:t>	</a:t>
            </a:r>
            <a:r>
              <a:rPr lang="es-ES" sz="1600" dirty="0" smtClean="0">
                <a:solidFill>
                  <a:srgbClr val="0033CC"/>
                </a:solidFill>
                <a:cs typeface="Arabic Typesetting" pitchFamily="66" charset="-78"/>
              </a:rPr>
              <a:t>Financiamiento para misiones exploratorias de corta duración (1 semana )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 smtClean="0">
              <a:solidFill>
                <a:srgbClr val="0033CC"/>
              </a:solidFill>
              <a:cs typeface="Arabic Typesetting" pitchFamily="66" charset="-78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 b="1" dirty="0" err="1" smtClean="0">
                <a:cs typeface="Arabic Typesetting" pitchFamily="66" charset="-78"/>
              </a:rPr>
              <a:t>Ciencia</a:t>
            </a:r>
            <a:r>
              <a:rPr lang="en-GB" sz="1600" b="1" dirty="0" smtClean="0">
                <a:cs typeface="Arabic Typesetting" pitchFamily="66" charset="-78"/>
              </a:rPr>
              <a:t> sin </a:t>
            </a:r>
            <a:r>
              <a:rPr lang="en-GB" sz="1600" b="1" dirty="0" err="1" smtClean="0">
                <a:cs typeface="Arabic Typesetting" pitchFamily="66" charset="-78"/>
              </a:rPr>
              <a:t>Fronteras</a:t>
            </a:r>
            <a:endParaRPr lang="en-GB" sz="1600" b="1" dirty="0" smtClean="0">
              <a:cs typeface="Arabic Typesetting" pitchFamily="66" charset="-78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 dirty="0">
                <a:solidFill>
                  <a:srgbClr val="0033CC"/>
                </a:solidFill>
                <a:cs typeface="Arabic Typesetting" pitchFamily="66" charset="-78"/>
              </a:rPr>
              <a:t>	</a:t>
            </a:r>
            <a:r>
              <a:rPr lang="es-ES" sz="1600" dirty="0" smtClean="0">
                <a:solidFill>
                  <a:srgbClr val="0033CC"/>
                </a:solidFill>
                <a:cs typeface="Arabic Typesetting" pitchFamily="66" charset="-78"/>
              </a:rPr>
              <a:t>Programa del Gobierno Federal ( 100.000 estudiantes en el extranjero en 4 años )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dirty="0" smtClean="0">
                <a:solidFill>
                  <a:srgbClr val="0033CC"/>
                </a:solidFill>
                <a:cs typeface="Arabic Typesetting" pitchFamily="66" charset="-78"/>
              </a:rPr>
              <a:t>	Financiación de estudiantes de pregrado y </a:t>
            </a:r>
            <a:r>
              <a:rPr lang="es-ES" sz="1600" dirty="0" err="1" smtClean="0">
                <a:solidFill>
                  <a:srgbClr val="0033CC"/>
                </a:solidFill>
                <a:cs typeface="Arabic Typesetting" pitchFamily="66" charset="-78"/>
              </a:rPr>
              <a:t>PhD</a:t>
            </a:r>
            <a:r>
              <a:rPr lang="es-ES" sz="1600" dirty="0" smtClean="0">
                <a:solidFill>
                  <a:srgbClr val="0033CC"/>
                </a:solidFill>
                <a:cs typeface="Arabic Typesetting" pitchFamily="66" charset="-78"/>
              </a:rPr>
              <a:t> en el extranjero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dirty="0" smtClean="0">
                <a:solidFill>
                  <a:srgbClr val="0033CC"/>
                </a:solidFill>
                <a:cs typeface="Arabic Typesetting" pitchFamily="66" charset="-78"/>
              </a:rPr>
              <a:t>	Programas de Post-</a:t>
            </a:r>
            <a:r>
              <a:rPr lang="es-ES" sz="1600" dirty="0" err="1" smtClean="0">
                <a:solidFill>
                  <a:srgbClr val="0033CC"/>
                </a:solidFill>
                <a:cs typeface="Arabic Typesetting" pitchFamily="66" charset="-78"/>
              </a:rPr>
              <a:t>doc</a:t>
            </a:r>
            <a:r>
              <a:rPr lang="es-ES" sz="1600" dirty="0" smtClean="0">
                <a:solidFill>
                  <a:srgbClr val="0033CC"/>
                </a:solidFill>
                <a:cs typeface="Arabic Typesetting" pitchFamily="66" charset="-78"/>
              </a:rPr>
              <a:t>  y profesores visitantes en Brasil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dirty="0" smtClean="0">
                <a:solidFill>
                  <a:srgbClr val="0033CC"/>
                </a:solidFill>
                <a:cs typeface="Arabic Typesetting" pitchFamily="66" charset="-78"/>
              </a:rPr>
              <a:t>	800 estudiantes en 2012 , financiado por CAPES y </a:t>
            </a:r>
            <a:r>
              <a:rPr lang="es-ES" sz="1600" dirty="0" err="1" smtClean="0">
                <a:solidFill>
                  <a:srgbClr val="0033CC"/>
                </a:solidFill>
                <a:cs typeface="Arabic Typesetting" pitchFamily="66" charset="-78"/>
              </a:rPr>
              <a:t>CNPq</a:t>
            </a:r>
            <a:endParaRPr lang="es-ES" sz="1600" dirty="0" smtClean="0">
              <a:solidFill>
                <a:srgbClr val="0033CC"/>
              </a:solidFill>
              <a:cs typeface="Arabic Typesetting" pitchFamily="66" charset="-78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dirty="0" smtClean="0">
                <a:solidFill>
                  <a:srgbClr val="0033CC"/>
                </a:solidFill>
                <a:cs typeface="Arabic Typesetting" pitchFamily="66" charset="-78"/>
              </a:rPr>
              <a:t>	Segunda Universidad brasileña con mayor participación en el Programa</a:t>
            </a:r>
            <a:endParaRPr lang="en-GB" sz="1600" dirty="0">
              <a:solidFill>
                <a:srgbClr val="0033CC"/>
              </a:solidFill>
              <a:cs typeface="Arabic Typesetting" pitchFamily="66" charset="-7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14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3-02-27 às 07.33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122"/>
            <a:ext cx="9144000" cy="451229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503223"/>
            <a:ext cx="8777318" cy="8540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cs typeface="Arabic Typesetting" pitchFamily="66" charset="-78"/>
              </a:rPr>
              <a:t>Relaciones</a:t>
            </a:r>
            <a:r>
              <a:rPr lang="en-US" sz="3200" dirty="0" smtClean="0">
                <a:cs typeface="Arabic Typesetting" pitchFamily="66" charset="-78"/>
              </a:rPr>
              <a:t> </a:t>
            </a:r>
            <a:r>
              <a:rPr lang="en-US" sz="3200" dirty="0" err="1" smtClean="0">
                <a:cs typeface="Arabic Typesetting" pitchFamily="66" charset="-78"/>
              </a:rPr>
              <a:t>Internacionales</a:t>
            </a:r>
            <a:r>
              <a:rPr lang="en-US" sz="3200" dirty="0" smtClean="0">
                <a:cs typeface="Arabic Typesetting" pitchFamily="66" charset="-78"/>
              </a:rPr>
              <a:t>       </a:t>
            </a:r>
            <a:r>
              <a:rPr lang="en-US" sz="3200" dirty="0" smtClean="0">
                <a:cs typeface="Arabic Typesetting" pitchFamily="66" charset="-78"/>
                <a:hlinkClick r:id="rId3"/>
              </a:rPr>
              <a:t>www.ufmg.br/dri</a:t>
            </a:r>
            <a:r>
              <a:rPr lang="en-US" sz="3200" dirty="0" smtClean="0">
                <a:cs typeface="Arabic Typesetting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6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80" y="4496190"/>
            <a:ext cx="3615320" cy="17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0055" y="4156"/>
            <a:ext cx="9254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7603"/>
            <a:ext cx="7620000" cy="854075"/>
          </a:xfrm>
        </p:spPr>
        <p:txBody>
          <a:bodyPr>
            <a:noAutofit/>
          </a:bodyPr>
          <a:lstStyle/>
          <a:p>
            <a:pPr eaLnBrk="1" hangingPunct="1"/>
            <a:r>
              <a:rPr lang="pt-BR" sz="3600" dirty="0" err="1" smtClean="0">
                <a:solidFill>
                  <a:srgbClr val="C00000"/>
                </a:solidFill>
              </a:rPr>
              <a:t>Muchas</a:t>
            </a:r>
            <a:r>
              <a:rPr lang="pt-BR" sz="3600" dirty="0" smtClean="0">
                <a:solidFill>
                  <a:srgbClr val="C00000"/>
                </a:solidFill>
              </a:rPr>
              <a:t> </a:t>
            </a:r>
            <a:r>
              <a:rPr lang="pt-BR" sz="3600" dirty="0" err="1" smtClean="0">
                <a:solidFill>
                  <a:srgbClr val="C00000"/>
                </a:solidFill>
              </a:rPr>
              <a:t>gracias</a:t>
            </a:r>
            <a:r>
              <a:rPr lang="pt-BR" sz="3600" dirty="0" smtClean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6" name="CaixaDeTexto 8"/>
          <p:cNvSpPr txBox="1">
            <a:spLocks noGrp="1" noChangeArrowheads="1"/>
          </p:cNvSpPr>
          <p:nvPr>
            <p:ph type="body" sz="half" idx="1"/>
          </p:nvPr>
        </p:nvSpPr>
        <p:spPr bwMode="auto">
          <a:xfrm>
            <a:off x="0" y="1928802"/>
            <a:ext cx="7543800" cy="198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ctr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 smtClean="0"/>
              <a:t>Prof. Clélio Campolina Diniz </a:t>
            </a:r>
          </a:p>
          <a:p>
            <a:pPr algn="ctr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smtClean="0"/>
              <a:t>Rector de la UFMG</a:t>
            </a:r>
          </a:p>
          <a:p>
            <a:pPr algn="ctr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400" dirty="0" smtClean="0">
              <a:solidFill>
                <a:srgbClr val="0033CC"/>
              </a:solidFill>
            </a:endParaRPr>
          </a:p>
          <a:p>
            <a:pPr algn="ctr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 smtClean="0">
                <a:solidFill>
                  <a:srgbClr val="000099"/>
                </a:solidFill>
              </a:rPr>
              <a:t> </a:t>
            </a:r>
            <a:endParaRPr lang="fr-FR" sz="2400" dirty="0">
              <a:solidFill>
                <a:srgbClr val="000099"/>
              </a:solidFill>
            </a:endParaRPr>
          </a:p>
        </p:txBody>
      </p:sp>
      <p:pic>
        <p:nvPicPr>
          <p:cNvPr id="11" name="Imagem 1" descr="Campus_Pampulha_vista_aerea_fotosFocaLisboa1 (89).JPG"/>
          <p:cNvPicPr>
            <a:picLocks noChangeAspect="1"/>
          </p:cNvPicPr>
          <p:nvPr/>
        </p:nvPicPr>
        <p:blipFill>
          <a:blip r:embed="rId2" cstate="print"/>
          <a:srcRect t="23844"/>
          <a:stretch>
            <a:fillRect/>
          </a:stretch>
        </p:blipFill>
        <p:spPr bwMode="auto">
          <a:xfrm>
            <a:off x="0" y="4343400"/>
            <a:ext cx="762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DSC_8186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6607"/>
            <a:ext cx="4876800" cy="327519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2050" name="Picture 2" descr="http://www.minasgerais.com.br/wp-content/themes/portal-setur/images/mapa-so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381000"/>
            <a:ext cx="2800350" cy="2743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57238"/>
            <a:ext cx="3929090" cy="2743200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/>
              <a:t>Fundada en 1927, después de la fundación de la nueva capital de Minas Gerais, Belo Horizonte, en 1898.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fr-FR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6280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629400" y="2057400"/>
            <a:ext cx="160000" cy="177954"/>
          </a:xfrm>
          <a:prstGeom prst="star5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315200" cy="854075"/>
          </a:xfrm>
        </p:spPr>
        <p:txBody>
          <a:bodyPr>
            <a:normAutofit/>
          </a:bodyPr>
          <a:lstStyle/>
          <a:p>
            <a:pPr algn="l"/>
            <a:r>
              <a:rPr lang="es-ES_tradnl" sz="3200" dirty="0" smtClean="0"/>
              <a:t>Pregrado</a:t>
            </a:r>
            <a:endParaRPr lang="en-US" sz="3600" i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19294"/>
            <a:ext cx="7543800" cy="432435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dirty="0" smtClean="0"/>
              <a:t>			</a:t>
            </a:r>
            <a:r>
              <a:rPr lang="en-US" dirty="0" smtClean="0"/>
              <a:t>	</a:t>
            </a:r>
            <a:r>
              <a:rPr lang="es-ES" sz="2400" dirty="0" smtClean="0"/>
              <a:t>La UFMG ofrece cursos en casi</a:t>
            </a:r>
          </a:p>
          <a:p>
            <a: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dirty="0" smtClean="0"/>
              <a:t>todos las áreas del conocimiento</a:t>
            </a:r>
          </a:p>
          <a:p>
            <a:pPr lvl="7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 lvl="7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30.837 </a:t>
            </a:r>
            <a:r>
              <a:rPr lang="en-US" sz="2400" dirty="0" err="1" smtClean="0">
                <a:solidFill>
                  <a:srgbClr val="0033CC"/>
                </a:solidFill>
              </a:rPr>
              <a:t>estudiantes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matriculados</a:t>
            </a:r>
            <a:endParaRPr lang="en-US" sz="2400" dirty="0" smtClean="0">
              <a:solidFill>
                <a:srgbClr val="0033CC"/>
              </a:solidFill>
            </a:endParaRPr>
          </a:p>
          <a:p>
            <a:pPr lvl="7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76 </a:t>
            </a:r>
            <a:r>
              <a:rPr lang="en-US" sz="2400" dirty="0" err="1" smtClean="0">
                <a:solidFill>
                  <a:srgbClr val="0033CC"/>
                </a:solidFill>
              </a:rPr>
              <a:t>cursos</a:t>
            </a:r>
            <a:r>
              <a:rPr lang="en-US" sz="2400" dirty="0" smtClean="0">
                <a:solidFill>
                  <a:srgbClr val="0033CC"/>
                </a:solidFill>
              </a:rPr>
              <a:t> de </a:t>
            </a:r>
            <a:r>
              <a:rPr lang="en-US" sz="2400" dirty="0" err="1" smtClean="0">
                <a:solidFill>
                  <a:srgbClr val="0033CC"/>
                </a:solidFill>
              </a:rPr>
              <a:t>pregrado</a:t>
            </a:r>
            <a:endParaRPr lang="en-US" sz="2400" dirty="0" smtClean="0">
              <a:solidFill>
                <a:srgbClr val="0033CC"/>
              </a:solidFill>
            </a:endParaRPr>
          </a:p>
          <a:p>
            <a:pPr lvl="7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5 </a:t>
            </a:r>
            <a:r>
              <a:rPr lang="en-US" sz="2400" dirty="0" err="1" smtClean="0">
                <a:solidFill>
                  <a:srgbClr val="0033CC"/>
                </a:solidFill>
              </a:rPr>
              <a:t>cursos</a:t>
            </a:r>
            <a:r>
              <a:rPr lang="en-US" sz="2400" dirty="0" smtClean="0">
                <a:solidFill>
                  <a:srgbClr val="0033CC"/>
                </a:solidFill>
              </a:rPr>
              <a:t> de </a:t>
            </a:r>
            <a:r>
              <a:rPr lang="en-US" sz="2400" dirty="0" err="1" smtClean="0">
                <a:solidFill>
                  <a:srgbClr val="0033CC"/>
                </a:solidFill>
              </a:rPr>
              <a:t>educación</a:t>
            </a:r>
            <a:r>
              <a:rPr lang="en-US" sz="2400" dirty="0" smtClean="0">
                <a:solidFill>
                  <a:srgbClr val="0033CC"/>
                </a:solidFill>
              </a:rPr>
              <a:t> a </a:t>
            </a:r>
            <a:r>
              <a:rPr lang="en-US" sz="2400" dirty="0" err="1" smtClean="0">
                <a:solidFill>
                  <a:srgbClr val="0033CC"/>
                </a:solidFill>
              </a:rPr>
              <a:t>distancia</a:t>
            </a:r>
            <a:endParaRPr lang="en-US" sz="2400" dirty="0" smtClean="0">
              <a:solidFill>
                <a:srgbClr val="0033CC"/>
              </a:solidFill>
            </a:endParaRPr>
          </a:p>
          <a:p>
            <a:pPr lvl="7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rgbClr val="0033CC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715000"/>
            <a:ext cx="7315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295291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09600" y="5410200"/>
          <a:ext cx="6096000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Number of entrance</a:t>
                      </a:r>
                      <a:endParaRPr lang="en-US" sz="2000" baseline="0" noProof="0" dirty="0" smtClean="0"/>
                    </a:p>
                    <a:p>
                      <a:pPr algn="ctr"/>
                      <a:r>
                        <a:rPr lang="en-US" sz="2000" baseline="0" noProof="0" dirty="0" smtClean="0"/>
                        <a:t>examination candidates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Places available</a:t>
                      </a:r>
                    </a:p>
                    <a:p>
                      <a:pPr algn="ctr"/>
                      <a:r>
                        <a:rPr lang="pt-BR" sz="2000" dirty="0" smtClean="0"/>
                        <a:t>(2012)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61.578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6.670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0" y="5011341"/>
            <a:ext cx="7543800" cy="16619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+mn-lt"/>
              </a:rPr>
              <a:t>Con frecuencia, la UFMG ha logrado la máxima puntuación en la Evaluación Nacional de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+mn-lt"/>
              </a:rPr>
              <a:t>cursos de pregrado.</a:t>
            </a:r>
          </a:p>
          <a:p>
            <a:endParaRPr lang="pt-BR" dirty="0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620000" y="0"/>
            <a:ext cx="1524000" cy="5562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620000" y="6172200"/>
            <a:ext cx="1524000" cy="6858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2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315200" cy="854075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Posgrado</a:t>
            </a:r>
            <a:endParaRPr lang="en-US" sz="3600" i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0232" y="1714488"/>
            <a:ext cx="5334000" cy="4800600"/>
          </a:xfrm>
        </p:spPr>
        <p:txBody>
          <a:bodyPr>
            <a:normAutofit lnSpcReduction="10000"/>
          </a:bodyPr>
          <a:lstStyle/>
          <a:p>
            <a:pPr algn="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pt-BR" dirty="0" smtClean="0"/>
          </a:p>
          <a:p>
            <a:pPr algn="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69 </a:t>
            </a:r>
            <a:r>
              <a:rPr lang="en-US" sz="2800" dirty="0" err="1" smtClean="0">
                <a:solidFill>
                  <a:srgbClr val="0033CC"/>
                </a:solidFill>
              </a:rPr>
              <a:t>programas</a:t>
            </a:r>
            <a:r>
              <a:rPr lang="en-US" sz="2800" dirty="0" smtClean="0">
                <a:solidFill>
                  <a:srgbClr val="0033CC"/>
                </a:solidFill>
              </a:rPr>
              <a:t> PhD y </a:t>
            </a:r>
            <a:r>
              <a:rPr lang="en-US" sz="2800" dirty="0" err="1" smtClean="0">
                <a:solidFill>
                  <a:srgbClr val="0033CC"/>
                </a:solidFill>
              </a:rPr>
              <a:t>MSc</a:t>
            </a:r>
            <a:r>
              <a:rPr lang="en-US" sz="2800" dirty="0" smtClean="0">
                <a:solidFill>
                  <a:srgbClr val="0033CC"/>
                </a:solidFill>
              </a:rPr>
              <a:t> con </a:t>
            </a:r>
          </a:p>
          <a:p>
            <a:pPr algn="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6.843 </a:t>
            </a:r>
            <a:r>
              <a:rPr lang="en-US" sz="2800" dirty="0" err="1" smtClean="0">
                <a:solidFill>
                  <a:srgbClr val="0033CC"/>
                </a:solidFill>
              </a:rPr>
              <a:t>estudiantes</a:t>
            </a:r>
            <a:endParaRPr lang="en-US" sz="2800" dirty="0" smtClean="0">
              <a:solidFill>
                <a:srgbClr val="0033CC"/>
              </a:solidFill>
            </a:endParaRPr>
          </a:p>
          <a:p>
            <a:pPr algn="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 </a:t>
            </a:r>
          </a:p>
          <a:p>
            <a:pPr algn="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85 </a:t>
            </a:r>
            <a:r>
              <a:rPr lang="en-US" sz="2800" dirty="0" err="1" smtClean="0">
                <a:solidFill>
                  <a:srgbClr val="0033CC"/>
                </a:solidFill>
              </a:rPr>
              <a:t>programas</a:t>
            </a:r>
            <a:r>
              <a:rPr lang="en-US" sz="2800" dirty="0" smtClean="0">
                <a:solidFill>
                  <a:srgbClr val="0033CC"/>
                </a:solidFill>
              </a:rPr>
              <a:t> de </a:t>
            </a:r>
            <a:r>
              <a:rPr lang="en-US" sz="2800" dirty="0" err="1" smtClean="0">
                <a:solidFill>
                  <a:srgbClr val="0033CC"/>
                </a:solidFill>
              </a:rPr>
              <a:t>Educación</a:t>
            </a:r>
            <a:r>
              <a:rPr lang="en-US" sz="2800" dirty="0" smtClean="0">
                <a:solidFill>
                  <a:srgbClr val="0033CC"/>
                </a:solidFill>
              </a:rPr>
              <a:t> continua  con 4.815 </a:t>
            </a:r>
            <a:r>
              <a:rPr lang="en-US" sz="2800" dirty="0" err="1" smtClean="0">
                <a:solidFill>
                  <a:srgbClr val="0033CC"/>
                </a:solidFill>
              </a:rPr>
              <a:t>estudiantes</a:t>
            </a:r>
            <a:endParaRPr lang="en-US" sz="2800" dirty="0" smtClean="0">
              <a:solidFill>
                <a:srgbClr val="0033CC"/>
              </a:solidFill>
            </a:endParaRPr>
          </a:p>
          <a:p>
            <a:pPr algn="r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800" dirty="0" smtClean="0">
              <a:solidFill>
                <a:srgbClr val="0033CC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40 </a:t>
            </a:r>
            <a:r>
              <a:rPr lang="en-US" sz="2800" dirty="0" err="1" smtClean="0">
                <a:solidFill>
                  <a:srgbClr val="0033CC"/>
                </a:solidFill>
              </a:rPr>
              <a:t>programas</a:t>
            </a:r>
            <a:r>
              <a:rPr lang="en-US" sz="2800" dirty="0" smtClean="0">
                <a:solidFill>
                  <a:srgbClr val="0033CC"/>
                </a:solidFill>
              </a:rPr>
              <a:t> de </a:t>
            </a:r>
            <a:r>
              <a:rPr lang="en-US" sz="2800" dirty="0" err="1" smtClean="0">
                <a:solidFill>
                  <a:srgbClr val="0033CC"/>
                </a:solidFill>
              </a:rPr>
              <a:t>Residencias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médicas</a:t>
            </a:r>
            <a:r>
              <a:rPr lang="en-US" sz="2800" dirty="0" smtClean="0">
                <a:solidFill>
                  <a:srgbClr val="0033CC"/>
                </a:solidFill>
              </a:rPr>
              <a:t> con 400 </a:t>
            </a:r>
            <a:r>
              <a:rPr lang="en-US" sz="2800" dirty="0" err="1" smtClean="0">
                <a:solidFill>
                  <a:srgbClr val="0033CC"/>
                </a:solidFill>
              </a:rPr>
              <a:t>estudiantes</a:t>
            </a:r>
            <a:endParaRPr lang="en-US" sz="2800" dirty="0" smtClean="0">
              <a:solidFill>
                <a:srgbClr val="0033CC"/>
              </a:solidFill>
            </a:endParaRPr>
          </a:p>
          <a:p>
            <a:pPr algn="r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800" dirty="0" smtClean="0">
              <a:solidFill>
                <a:srgbClr val="0033CC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es-ES" sz="2800" dirty="0" smtClean="0">
                <a:solidFill>
                  <a:srgbClr val="0033CC"/>
                </a:solidFill>
              </a:rPr>
              <a:t>2 hospitales con 910 camas</a:t>
            </a:r>
            <a:endParaRPr lang="pt-BR" sz="2800" dirty="0" smtClean="0">
              <a:solidFill>
                <a:srgbClr val="0033CC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pt-BR" dirty="0" smtClean="0">
              <a:solidFill>
                <a:srgbClr val="0033CC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715000"/>
            <a:ext cx="73152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" descr="LAMINAS PARA PPS12"/>
          <p:cNvPicPr>
            <a:picLocks noChangeAspect="1" noChangeArrowheads="1"/>
          </p:cNvPicPr>
          <p:nvPr/>
        </p:nvPicPr>
        <p:blipFill>
          <a:blip r:embed="rId2" cstate="print">
            <a:lum bright="10000" contrast="6000"/>
          </a:blip>
          <a:srcRect l="7040" t="26997" r="70774" b="5999"/>
          <a:stretch>
            <a:fillRect/>
          </a:stretch>
        </p:blipFill>
        <p:spPr bwMode="auto">
          <a:xfrm>
            <a:off x="0" y="2145922"/>
            <a:ext cx="1815464" cy="471207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7620000" y="0"/>
            <a:ext cx="1524000" cy="5562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620000" y="6172200"/>
            <a:ext cx="1524000" cy="6858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39000" cy="1082675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/>
              <a:t>Los programas de Posgrado: </a:t>
            </a:r>
            <a:br>
              <a:rPr lang="es-ES" sz="3200" dirty="0" smtClean="0"/>
            </a:br>
            <a:r>
              <a:rPr lang="es-ES" sz="2800" dirty="0" smtClean="0"/>
              <a:t>excelencia en todas las áreas</a:t>
            </a:r>
            <a:endParaRPr lang="en-US" sz="2800" i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6438" y="1500174"/>
            <a:ext cx="552452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dirty="0" smtClean="0">
                <a:solidFill>
                  <a:srgbClr val="CC0000"/>
                </a:solidFill>
              </a:rPr>
              <a:t>	</a:t>
            </a:r>
            <a:r>
              <a:rPr lang="es-ES" sz="2800" dirty="0" smtClean="0">
                <a:solidFill>
                  <a:srgbClr val="CC0000"/>
                </a:solidFill>
              </a:rPr>
              <a:t> Número de programas con los grados 6 y 7 (nivel internacional ):</a:t>
            </a:r>
            <a:endParaRPr lang="en-US" sz="2800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700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Ciencias Agrarias :  1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Ciencias Biológicas :  5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Física y </a:t>
            </a:r>
            <a:r>
              <a:rPr lang="es-ES" sz="2400" u="sng" dirty="0" smtClean="0">
                <a:solidFill>
                  <a:schemeClr val="accent6">
                    <a:lumMod val="75000"/>
                  </a:schemeClr>
                </a:solidFill>
              </a:rPr>
              <a:t>Ciencias de la tierra </a:t>
            </a:r>
            <a:r>
              <a:rPr lang="es-ES" sz="2400" dirty="0" smtClean="0">
                <a:solidFill>
                  <a:srgbClr val="0033CC"/>
                </a:solidFill>
              </a:rPr>
              <a:t>:  4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Humanidades :  4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Ciencias de la Salud :  4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Ciencias Sociales :  2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Ingeniería y Tecnología:  3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 smtClean="0">
                <a:solidFill>
                  <a:srgbClr val="0033CC"/>
                </a:solidFill>
              </a:rPr>
              <a:t>Letras y Artes :  2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 r="36931"/>
          <a:stretch>
            <a:fillRect/>
          </a:stretch>
        </p:blipFill>
        <p:spPr bwMode="auto">
          <a:xfrm>
            <a:off x="1" y="3429000"/>
            <a:ext cx="137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7620000" y="0"/>
            <a:ext cx="1524000" cy="5562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620000" y="6172200"/>
            <a:ext cx="1524000" cy="6858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8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086600" cy="1066800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/>
              <a:t>Docentes, personal administrativo y técnico</a:t>
            </a:r>
            <a:endParaRPr lang="en-US" sz="3600" i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06" y="1357298"/>
            <a:ext cx="7162800" cy="525780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dirty="0" smtClean="0">
              <a:solidFill>
                <a:srgbClr val="CC0000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 smtClean="0">
                <a:solidFill>
                  <a:srgbClr val="CC0000"/>
                </a:solidFill>
              </a:rPr>
              <a:t>Docentes</a:t>
            </a:r>
            <a:r>
              <a:rPr lang="en-US" dirty="0" smtClean="0">
                <a:solidFill>
                  <a:srgbClr val="CC0000"/>
                </a:solidFill>
              </a:rPr>
              <a:t> : 2.742 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83% PhD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13% </a:t>
            </a:r>
            <a:r>
              <a:rPr lang="en-US" sz="2800" dirty="0" err="1" smtClean="0">
                <a:solidFill>
                  <a:srgbClr val="0033CC"/>
                </a:solidFill>
              </a:rPr>
              <a:t>MSc</a:t>
            </a:r>
            <a:endParaRPr lang="en-US" sz="2800" dirty="0" smtClean="0">
              <a:solidFill>
                <a:srgbClr val="0033CC"/>
              </a:solidFill>
            </a:endParaRPr>
          </a:p>
          <a:p>
            <a: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100" dirty="0" smtClean="0"/>
          </a:p>
          <a:p>
            <a:pPr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srgbClr val="C00000"/>
                </a:solidFill>
              </a:rPr>
              <a:t>Personal administrativo y técnico : 4720</a:t>
            </a:r>
            <a:endParaRPr lang="pt-BR" sz="2800" dirty="0" smtClean="0"/>
          </a:p>
        </p:txBody>
      </p:sp>
      <p:pic>
        <p:nvPicPr>
          <p:cNvPr id="9" name="Imagem 8" descr="PARCIAIS CAMPUS PAMPULHA - FOTOS FOCA LISB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800"/>
            <a:ext cx="4032448" cy="1600200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7620000" y="0"/>
            <a:ext cx="1524000" cy="5562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620000" y="6172200"/>
            <a:ext cx="1524000" cy="6858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28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315200" cy="854075"/>
          </a:xfrm>
        </p:spPr>
        <p:txBody>
          <a:bodyPr>
            <a:normAutofit/>
          </a:bodyPr>
          <a:lstStyle/>
          <a:p>
            <a:pPr algn="l"/>
            <a:r>
              <a:rPr lang="pt-BR" sz="3200" dirty="0" err="1" smtClean="0"/>
              <a:t>Investigación</a:t>
            </a:r>
            <a:endParaRPr lang="pt-BR" sz="3600" i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68580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dirty="0" smtClean="0">
                <a:solidFill>
                  <a:srgbClr val="CC0000"/>
                </a:solidFill>
              </a:rPr>
              <a:t>	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5800" y="1571612"/>
            <a:ext cx="5715000" cy="4413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23863" hangingPunct="0">
              <a:lnSpc>
                <a:spcPct val="150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Grupos de Investigación (</a:t>
            </a:r>
            <a:r>
              <a:rPr lang="es-ES" sz="2400" dirty="0" err="1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CNPq</a:t>
            </a:r>
            <a:r>
              <a:rPr lang="es-ES" sz="24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): 804</a:t>
            </a:r>
          </a:p>
          <a:p>
            <a:pPr marL="423863" hangingPunct="0">
              <a:lnSpc>
                <a:spcPct val="150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Producción Científica: 12.419</a:t>
            </a:r>
          </a:p>
          <a:p>
            <a:pPr marL="423863" hangingPunct="0">
              <a:lnSpc>
                <a:spcPct val="150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u="sng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Scopus</a:t>
            </a:r>
            <a:r>
              <a:rPr lang="es-ES" sz="2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= 2.066</a:t>
            </a:r>
          </a:p>
          <a:p>
            <a:pPr marL="423863" hangingPunct="0">
              <a:lnSpc>
                <a:spcPct val="150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ISI Web of </a:t>
            </a:r>
            <a:r>
              <a:rPr lang="es-ES" sz="2400" u="sng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Knowledge</a:t>
            </a:r>
            <a:r>
              <a:rPr lang="es-ES" sz="2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= 1.828</a:t>
            </a:r>
          </a:p>
          <a:p>
            <a:pPr marL="423863" hangingPunct="0">
              <a:lnSpc>
                <a:spcPct val="150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Patentes Nacionales: 369</a:t>
            </a:r>
          </a:p>
          <a:p>
            <a:pPr marL="423863" hangingPunct="0">
              <a:lnSpc>
                <a:spcPct val="150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Patentes Internacionales: 208</a:t>
            </a:r>
          </a:p>
          <a:p>
            <a:pPr marL="423863" hangingPunct="0">
              <a:lnSpc>
                <a:spcPct val="150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Tecnologías licenciadas: 46</a:t>
            </a:r>
          </a:p>
          <a:p>
            <a:pPr marL="423863" hangingPunct="0">
              <a:lnSpc>
                <a:spcPct val="150000"/>
              </a:lnSpc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 smtClean="0">
                <a:solidFill>
                  <a:srgbClr val="0033CC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INOVA: 51 empresas</a:t>
            </a:r>
          </a:p>
          <a:p>
            <a:pPr marL="423863" hangingPunct="0">
              <a:lnSpc>
                <a:spcPct val="78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100" dirty="0">
              <a:solidFill>
                <a:srgbClr val="000000"/>
              </a:solidFill>
              <a:latin typeface="Century Gothic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7620000" y="0"/>
            <a:ext cx="1524000" cy="55626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620000" y="6172200"/>
            <a:ext cx="1524000" cy="6858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604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2"/>
            <a:ext cx="7315200" cy="701675"/>
          </a:xfrm>
        </p:spPr>
        <p:txBody>
          <a:bodyPr>
            <a:normAutofit/>
          </a:bodyPr>
          <a:lstStyle/>
          <a:p>
            <a:pPr algn="l"/>
            <a:r>
              <a:rPr lang="fr-FR" sz="4000" i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20000" y="0"/>
            <a:ext cx="15240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375" y="5638800"/>
            <a:ext cx="15196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85758" y="228600"/>
            <a:ext cx="7529514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es-ES" sz="3200" dirty="0" smtClean="0">
                <a:latin typeface="+mj-lt"/>
              </a:rPr>
              <a:t>Evolución de la producción de investigación</a:t>
            </a:r>
            <a:endParaRPr kumimoji="0" lang="fr-FR" sz="3200" b="0" u="none" strike="noStrike" kern="1200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Arabic Typesetting" pitchFamily="66" charset="-7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181" y="4419600"/>
            <a:ext cx="5567363" cy="24384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098550"/>
            <a:ext cx="5876926" cy="3270957"/>
          </a:xfrm>
          <a:prstGeom prst="rect">
            <a:avLst/>
          </a:prstGeom>
        </p:spPr>
      </p:pic>
      <p:sp>
        <p:nvSpPr>
          <p:cNvPr id="10" name="Text Box 92"/>
          <p:cNvSpPr txBox="1">
            <a:spLocks noChangeArrowheads="1"/>
          </p:cNvSpPr>
          <p:nvPr/>
        </p:nvSpPr>
        <p:spPr bwMode="auto">
          <a:xfrm>
            <a:off x="0" y="2368281"/>
            <a:ext cx="3429000" cy="156078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82650" tIns="41325" rIns="82650" bIns="41325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+mj-lt"/>
              </a:rPr>
              <a:t>UFMG: 5,43 % de la producción científica brasileña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21939</TotalTime>
  <Words>419</Words>
  <Application>Microsoft Office PowerPoint</Application>
  <PresentationFormat>Apresentação na tela (4:3)</PresentationFormat>
  <Paragraphs>160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Fundada en 1927, después de la fundación de la nueva capital de Minas Gerais, Belo Horizonte, en 1898. </vt:lpstr>
      <vt:lpstr>Pregrado</vt:lpstr>
      <vt:lpstr>Posgrado</vt:lpstr>
      <vt:lpstr>Los programas de Posgrado:  excelencia en todas las áreas</vt:lpstr>
      <vt:lpstr>Docentes, personal administrativo y técnico</vt:lpstr>
      <vt:lpstr>Investigación</vt:lpstr>
      <vt:lpstr> </vt:lpstr>
      <vt:lpstr>Investigación</vt:lpstr>
      <vt:lpstr>Innovación y transferencia de tecnología</vt:lpstr>
      <vt:lpstr>BH-TEC (Parque Tecnológico)</vt:lpstr>
      <vt:lpstr>Asistencia al Estudiante y inclusión social</vt:lpstr>
      <vt:lpstr>Acción cultural, difusión y  divulgación</vt:lpstr>
      <vt:lpstr>Acción cultural, difusión y divulgación</vt:lpstr>
      <vt:lpstr>Relaciones Internacionales</vt:lpstr>
      <vt:lpstr>Relaciones Internacionales:  modalidades de cooperación</vt:lpstr>
      <vt:lpstr>Relaciones Internacionales:  modalidades de cooperación</vt:lpstr>
      <vt:lpstr>Apresentação do PowerPoint</vt:lpstr>
      <vt:lpstr>Muchas gracias!</vt:lpstr>
    </vt:vector>
  </TitlesOfParts>
  <Company>UFMG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ENPC &amp; UFMG: La formation en génie environnemental, génie urbain et génie industriel</dc:title>
  <dc:creator>nucase</dc:creator>
  <cp:lastModifiedBy>dri</cp:lastModifiedBy>
  <cp:revision>755</cp:revision>
  <dcterms:created xsi:type="dcterms:W3CDTF">2008-06-04T09:39:46Z</dcterms:created>
  <dcterms:modified xsi:type="dcterms:W3CDTF">2013-10-24T16:01:35Z</dcterms:modified>
</cp:coreProperties>
</file>